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sldIdLst>
    <p:sldId id="311" r:id="rId2"/>
    <p:sldId id="297" r:id="rId3"/>
    <p:sldId id="325" r:id="rId4"/>
    <p:sldId id="326" r:id="rId5"/>
    <p:sldId id="313" r:id="rId6"/>
    <p:sldId id="312" r:id="rId7"/>
    <p:sldId id="314" r:id="rId8"/>
    <p:sldId id="329" r:id="rId9"/>
    <p:sldId id="324" r:id="rId10"/>
    <p:sldId id="332" r:id="rId11"/>
    <p:sldId id="323" r:id="rId12"/>
    <p:sldId id="315" r:id="rId13"/>
    <p:sldId id="316" r:id="rId14"/>
    <p:sldId id="317" r:id="rId15"/>
    <p:sldId id="318" r:id="rId16"/>
    <p:sldId id="319" r:id="rId17"/>
    <p:sldId id="320" r:id="rId18"/>
    <p:sldId id="328" r:id="rId19"/>
    <p:sldId id="321" r:id="rId20"/>
    <p:sldId id="331" r:id="rId21"/>
    <p:sldId id="330" r:id="rId22"/>
    <p:sldId id="327" r:id="rId23"/>
  </p:sldIdLst>
  <p:sldSz cx="9144000" cy="6858000" type="screen4x3"/>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B8EE"/>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3" autoAdjust="0"/>
    <p:restoredTop sz="94660"/>
  </p:normalViewPr>
  <p:slideViewPr>
    <p:cSldViewPr>
      <p:cViewPr varScale="1">
        <p:scale>
          <a:sx n="65" d="100"/>
          <a:sy n="65" d="100"/>
        </p:scale>
        <p:origin x="-150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CB4396-2524-4915-8161-BE148495BCFA}" type="datetimeFigureOut">
              <a:rPr lang="en-US" smtClean="0"/>
              <a:pPr/>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4B8E4-4E71-4E33-BBB7-C4C2F784D5F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CB4396-2524-4915-8161-BE148495BCFA}" type="datetimeFigureOut">
              <a:rPr lang="en-US" smtClean="0"/>
              <a:pPr/>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4B8E4-4E71-4E33-BBB7-C4C2F784D5F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CB4396-2524-4915-8161-BE148495BCFA}" type="datetimeFigureOut">
              <a:rPr lang="en-US" smtClean="0"/>
              <a:pPr/>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4B8E4-4E71-4E33-BBB7-C4C2F784D5F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CB4396-2524-4915-8161-BE148495BCFA}" type="datetimeFigureOut">
              <a:rPr lang="en-US" smtClean="0"/>
              <a:pPr/>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4B8E4-4E71-4E33-BBB7-C4C2F784D5F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CB4396-2524-4915-8161-BE148495BCFA}" type="datetimeFigureOut">
              <a:rPr lang="en-US" smtClean="0"/>
              <a:pPr/>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4B8E4-4E71-4E33-BBB7-C4C2F784D5F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CB4396-2524-4915-8161-BE148495BCFA}" type="datetimeFigureOut">
              <a:rPr lang="en-US" smtClean="0"/>
              <a:pPr/>
              <a:t>4/21/2017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4B8E4-4E71-4E33-BBB7-C4C2F784D5F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CB4396-2524-4915-8161-BE148495BCFA}" type="datetimeFigureOut">
              <a:rPr lang="en-US" smtClean="0"/>
              <a:pPr/>
              <a:t>4/21/2017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34B8E4-4E71-4E33-BBB7-C4C2F784D5F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CB4396-2524-4915-8161-BE148495BCFA}" type="datetimeFigureOut">
              <a:rPr lang="en-US" smtClean="0"/>
              <a:pPr/>
              <a:t>4/21/2017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34B8E4-4E71-4E33-BBB7-C4C2F784D5F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CB4396-2524-4915-8161-BE148495BCFA}" type="datetimeFigureOut">
              <a:rPr lang="en-US" smtClean="0"/>
              <a:pPr/>
              <a:t>4/21/2017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34B8E4-4E71-4E33-BBB7-C4C2F784D5F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CB4396-2524-4915-8161-BE148495BCFA}" type="datetimeFigureOut">
              <a:rPr lang="en-US" smtClean="0"/>
              <a:pPr/>
              <a:t>4/21/2017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4B8E4-4E71-4E33-BBB7-C4C2F784D5F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CB4396-2524-4915-8161-BE148495BCFA}" type="datetimeFigureOut">
              <a:rPr lang="en-US" smtClean="0"/>
              <a:pPr/>
              <a:t>4/21/2017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4B8E4-4E71-4E33-BBB7-C4C2F784D5F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CB4396-2524-4915-8161-BE148495BCFA}" type="datetimeFigureOut">
              <a:rPr lang="en-US" smtClean="0"/>
              <a:pPr/>
              <a:t>4/21/2017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34B8E4-4E71-4E33-BBB7-C4C2F784D5F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p4.jpg"/>
          <p:cNvPicPr>
            <a:picLocks noGrp="1" noChangeAspect="1"/>
          </p:cNvPicPr>
          <p:nvPr>
            <p:ph idx="1"/>
          </p:nvPr>
        </p:nvPicPr>
        <p:blipFill>
          <a:blip r:embed="rId2"/>
          <a:stretch>
            <a:fillRect/>
          </a:stretch>
        </p:blipFill>
        <p:spPr>
          <a:xfrm>
            <a:off x="0" y="0"/>
            <a:ext cx="9143999" cy="6858000"/>
          </a:xfrm>
        </p:spPr>
      </p:pic>
      <p:sp>
        <p:nvSpPr>
          <p:cNvPr id="8" name="Rectangle 7"/>
          <p:cNvSpPr/>
          <p:nvPr/>
        </p:nvSpPr>
        <p:spPr>
          <a:xfrm>
            <a:off x="1524000" y="2209800"/>
            <a:ext cx="6192722" cy="212365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KHỞI ĐỘNG LỊCH SỬ</a:t>
            </a:r>
            <a:endPar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SCF2588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8382000" cy="6248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00200" y="6096000"/>
            <a:ext cx="6553200" cy="830997"/>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Nhân dân Việt Nam chịu các tầng áp bức, bóc lột</a:t>
            </a:r>
          </a:p>
          <a:p>
            <a:pPr algn="ctr"/>
            <a:r>
              <a:rPr lang="en-US" sz="2400" dirty="0" smtClean="0">
                <a:latin typeface="Times New Roman" panose="02020603050405020304" pitchFamily="18" charset="0"/>
                <a:cs typeface="Times New Roman" panose="02020603050405020304" pitchFamily="18" charset="0"/>
              </a:rPr>
              <a:t>(Tranh minh họa)</a:t>
            </a:r>
            <a:endParaRPr lang="en-US" sz="2400" dirty="0">
              <a:latin typeface="Times New Roman" panose="02020603050405020304" pitchFamily="18" charset="0"/>
              <a:cs typeface="Times New Roman" panose="02020603050405020304" pitchFamily="18" charset="0"/>
            </a:endParaRPr>
          </a:p>
        </p:txBody>
      </p:sp>
      <p:sp>
        <p:nvSpPr>
          <p:cNvPr id="6" name="Left Arrow 5">
            <a:hlinkClick r:id="rId3" action="ppaction://hlinksldjump"/>
          </p:cNvPr>
          <p:cNvSpPr/>
          <p:nvPr/>
        </p:nvSpPr>
        <p:spPr>
          <a:xfrm>
            <a:off x="8458200" y="6176665"/>
            <a:ext cx="304800" cy="4527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226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6"/>
          <p:cNvSpPr>
            <a:spLocks noChangeArrowheads="1"/>
          </p:cNvSpPr>
          <p:nvPr/>
        </p:nvSpPr>
        <p:spPr bwMode="auto">
          <a:xfrm>
            <a:off x="2133600" y="381000"/>
            <a:ext cx="5867400" cy="58674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1800">
              <a:latin typeface="Times New Roman" panose="02020603050405020304" pitchFamily="18" charset="0"/>
              <a:cs typeface="Times New Roman" panose="02020603050405020304" pitchFamily="18" charset="0"/>
            </a:endParaRPr>
          </a:p>
        </p:txBody>
      </p:sp>
      <p:grpSp>
        <p:nvGrpSpPr>
          <p:cNvPr id="59395" name="Group 4"/>
          <p:cNvGrpSpPr>
            <a:grpSpLocks/>
          </p:cNvGrpSpPr>
          <p:nvPr/>
        </p:nvGrpSpPr>
        <p:grpSpPr bwMode="auto">
          <a:xfrm>
            <a:off x="2895600" y="609600"/>
            <a:ext cx="3200400" cy="5486400"/>
            <a:chOff x="1248" y="240"/>
            <a:chExt cx="2544" cy="4080"/>
          </a:xfrm>
        </p:grpSpPr>
        <p:grpSp>
          <p:nvGrpSpPr>
            <p:cNvPr id="59396" name="Group 5"/>
            <p:cNvGrpSpPr>
              <a:grpSpLocks/>
            </p:cNvGrpSpPr>
            <p:nvPr/>
          </p:nvGrpSpPr>
          <p:grpSpPr bwMode="auto">
            <a:xfrm>
              <a:off x="1248" y="240"/>
              <a:ext cx="2544" cy="4080"/>
              <a:chOff x="1440" y="240"/>
              <a:chExt cx="2544" cy="4080"/>
            </a:xfrm>
          </p:grpSpPr>
          <p:grpSp>
            <p:nvGrpSpPr>
              <p:cNvPr id="59397" name="Group 6"/>
              <p:cNvGrpSpPr>
                <a:grpSpLocks/>
              </p:cNvGrpSpPr>
              <p:nvPr/>
            </p:nvGrpSpPr>
            <p:grpSpPr bwMode="auto">
              <a:xfrm>
                <a:off x="1440" y="240"/>
                <a:ext cx="2544" cy="4080"/>
                <a:chOff x="1488" y="144"/>
                <a:chExt cx="2544" cy="4080"/>
              </a:xfrm>
            </p:grpSpPr>
            <p:grpSp>
              <p:nvGrpSpPr>
                <p:cNvPr id="59398" name="Group 7"/>
                <p:cNvGrpSpPr>
                  <a:grpSpLocks/>
                </p:cNvGrpSpPr>
                <p:nvPr/>
              </p:nvGrpSpPr>
              <p:grpSpPr bwMode="auto">
                <a:xfrm>
                  <a:off x="1488" y="144"/>
                  <a:ext cx="2544" cy="4080"/>
                  <a:chOff x="1488" y="144"/>
                  <a:chExt cx="2544" cy="4080"/>
                </a:xfrm>
              </p:grpSpPr>
              <p:grpSp>
                <p:nvGrpSpPr>
                  <p:cNvPr id="59399" name="Group 8"/>
                  <p:cNvGrpSpPr>
                    <a:grpSpLocks/>
                  </p:cNvGrpSpPr>
                  <p:nvPr/>
                </p:nvGrpSpPr>
                <p:grpSpPr bwMode="auto">
                  <a:xfrm>
                    <a:off x="1488" y="144"/>
                    <a:ext cx="2544" cy="4080"/>
                    <a:chOff x="1488" y="144"/>
                    <a:chExt cx="2544" cy="4080"/>
                  </a:xfrm>
                </p:grpSpPr>
                <p:grpSp>
                  <p:nvGrpSpPr>
                    <p:cNvPr id="59400" name="Group 9"/>
                    <p:cNvGrpSpPr>
                      <a:grpSpLocks/>
                    </p:cNvGrpSpPr>
                    <p:nvPr/>
                  </p:nvGrpSpPr>
                  <p:grpSpPr bwMode="auto">
                    <a:xfrm>
                      <a:off x="1488" y="144"/>
                      <a:ext cx="2544" cy="4080"/>
                      <a:chOff x="1056" y="288"/>
                      <a:chExt cx="2304" cy="3840"/>
                    </a:xfrm>
                  </p:grpSpPr>
                  <p:grpSp>
                    <p:nvGrpSpPr>
                      <p:cNvPr id="59401" name="Group 10"/>
                      <p:cNvGrpSpPr>
                        <a:grpSpLocks/>
                      </p:cNvGrpSpPr>
                      <p:nvPr/>
                    </p:nvGrpSpPr>
                    <p:grpSpPr bwMode="auto">
                      <a:xfrm>
                        <a:off x="1056" y="288"/>
                        <a:ext cx="2304" cy="3840"/>
                        <a:chOff x="1056" y="288"/>
                        <a:chExt cx="2304" cy="3840"/>
                      </a:xfrm>
                    </p:grpSpPr>
                    <p:grpSp>
                      <p:nvGrpSpPr>
                        <p:cNvPr id="59402" name="Group 11"/>
                        <p:cNvGrpSpPr>
                          <a:grpSpLocks/>
                        </p:cNvGrpSpPr>
                        <p:nvPr/>
                      </p:nvGrpSpPr>
                      <p:grpSpPr bwMode="auto">
                        <a:xfrm>
                          <a:off x="1056" y="288"/>
                          <a:ext cx="2304" cy="3840"/>
                          <a:chOff x="1200" y="288"/>
                          <a:chExt cx="2304" cy="3840"/>
                        </a:xfrm>
                      </p:grpSpPr>
                      <p:grpSp>
                        <p:nvGrpSpPr>
                          <p:cNvPr id="59403" name="Group 12"/>
                          <p:cNvGrpSpPr>
                            <a:grpSpLocks/>
                          </p:cNvGrpSpPr>
                          <p:nvPr/>
                        </p:nvGrpSpPr>
                        <p:grpSpPr bwMode="auto">
                          <a:xfrm>
                            <a:off x="1200" y="288"/>
                            <a:ext cx="2304" cy="3840"/>
                            <a:chOff x="1200" y="288"/>
                            <a:chExt cx="2304" cy="3840"/>
                          </a:xfrm>
                        </p:grpSpPr>
                        <p:grpSp>
                          <p:nvGrpSpPr>
                            <p:cNvPr id="59404" name="Group 13"/>
                            <p:cNvGrpSpPr>
                              <a:grpSpLocks/>
                            </p:cNvGrpSpPr>
                            <p:nvPr/>
                          </p:nvGrpSpPr>
                          <p:grpSpPr bwMode="auto">
                            <a:xfrm>
                              <a:off x="1200" y="288"/>
                              <a:ext cx="2304" cy="3840"/>
                              <a:chOff x="1200" y="288"/>
                              <a:chExt cx="2304" cy="3840"/>
                            </a:xfrm>
                          </p:grpSpPr>
                          <p:grpSp>
                            <p:nvGrpSpPr>
                              <p:cNvPr id="59405" name="Group 14"/>
                              <p:cNvGrpSpPr>
                                <a:grpSpLocks/>
                              </p:cNvGrpSpPr>
                              <p:nvPr/>
                            </p:nvGrpSpPr>
                            <p:grpSpPr bwMode="auto">
                              <a:xfrm>
                                <a:off x="1200" y="288"/>
                                <a:ext cx="2304" cy="3840"/>
                                <a:chOff x="1200" y="288"/>
                                <a:chExt cx="2304" cy="3840"/>
                              </a:xfrm>
                            </p:grpSpPr>
                            <p:grpSp>
                              <p:nvGrpSpPr>
                                <p:cNvPr id="59406" name="Group 15"/>
                                <p:cNvGrpSpPr>
                                  <a:grpSpLocks/>
                                </p:cNvGrpSpPr>
                                <p:nvPr/>
                              </p:nvGrpSpPr>
                              <p:grpSpPr bwMode="auto">
                                <a:xfrm>
                                  <a:off x="1200" y="288"/>
                                  <a:ext cx="2304" cy="3840"/>
                                  <a:chOff x="1200" y="288"/>
                                  <a:chExt cx="2304" cy="3840"/>
                                </a:xfrm>
                              </p:grpSpPr>
                              <p:grpSp>
                                <p:nvGrpSpPr>
                                  <p:cNvPr id="59407" name="Group 16"/>
                                  <p:cNvGrpSpPr>
                                    <a:grpSpLocks/>
                                  </p:cNvGrpSpPr>
                                  <p:nvPr/>
                                </p:nvGrpSpPr>
                                <p:grpSpPr bwMode="auto">
                                  <a:xfrm>
                                    <a:off x="1200" y="288"/>
                                    <a:ext cx="2304" cy="3840"/>
                                    <a:chOff x="1200" y="288"/>
                                    <a:chExt cx="2304" cy="3840"/>
                                  </a:xfrm>
                                </p:grpSpPr>
                                <p:grpSp>
                                  <p:nvGrpSpPr>
                                    <p:cNvPr id="59408" name="Group 17"/>
                                    <p:cNvGrpSpPr>
                                      <a:grpSpLocks/>
                                    </p:cNvGrpSpPr>
                                    <p:nvPr/>
                                  </p:nvGrpSpPr>
                                  <p:grpSpPr bwMode="auto">
                                    <a:xfrm>
                                      <a:off x="1200" y="288"/>
                                      <a:ext cx="2304" cy="3840"/>
                                      <a:chOff x="1200" y="288"/>
                                      <a:chExt cx="2304" cy="3840"/>
                                    </a:xfrm>
                                  </p:grpSpPr>
                                  <p:grpSp>
                                    <p:nvGrpSpPr>
                                      <p:cNvPr id="59409" name="Group 18"/>
                                      <p:cNvGrpSpPr>
                                        <a:grpSpLocks/>
                                      </p:cNvGrpSpPr>
                                      <p:nvPr/>
                                    </p:nvGrpSpPr>
                                    <p:grpSpPr bwMode="auto">
                                      <a:xfrm>
                                        <a:off x="1200" y="288"/>
                                        <a:ext cx="2304" cy="3840"/>
                                        <a:chOff x="1200" y="288"/>
                                        <a:chExt cx="2304" cy="3840"/>
                                      </a:xfrm>
                                    </p:grpSpPr>
                                    <p:grpSp>
                                      <p:nvGrpSpPr>
                                        <p:cNvPr id="59410" name="Group 19"/>
                                        <p:cNvGrpSpPr>
                                          <a:grpSpLocks/>
                                        </p:cNvGrpSpPr>
                                        <p:nvPr/>
                                      </p:nvGrpSpPr>
                                      <p:grpSpPr bwMode="auto">
                                        <a:xfrm>
                                          <a:off x="1200" y="288"/>
                                          <a:ext cx="2304" cy="3840"/>
                                          <a:chOff x="1200" y="288"/>
                                          <a:chExt cx="2304" cy="3840"/>
                                        </a:xfrm>
                                      </p:grpSpPr>
                                      <p:sp>
                                        <p:nvSpPr>
                                          <p:cNvPr id="59411" name="Freeform 20"/>
                                          <p:cNvSpPr>
                                            <a:spLocks/>
                                          </p:cNvSpPr>
                                          <p:nvPr/>
                                        </p:nvSpPr>
                                        <p:spPr bwMode="auto">
                                          <a:xfrm>
                                            <a:off x="1200" y="288"/>
                                            <a:ext cx="2304" cy="3840"/>
                                          </a:xfrm>
                                          <a:custGeom>
                                            <a:avLst/>
                                            <a:gdLst>
                                              <a:gd name="T0" fmla="*/ 1479 w 2339"/>
                                              <a:gd name="T1" fmla="*/ 424 h 3833"/>
                                              <a:gd name="T2" fmla="*/ 1391 w 2339"/>
                                              <a:gd name="T3" fmla="*/ 183 h 3833"/>
                                              <a:gd name="T4" fmla="*/ 1243 w 2339"/>
                                              <a:gd name="T5" fmla="*/ 128 h 3833"/>
                                              <a:gd name="T6" fmla="*/ 1006 w 2339"/>
                                              <a:gd name="T7" fmla="*/ 46 h 3833"/>
                                              <a:gd name="T8" fmla="*/ 823 w 2339"/>
                                              <a:gd name="T9" fmla="*/ 64 h 3833"/>
                                              <a:gd name="T10" fmla="*/ 675 w 2339"/>
                                              <a:gd name="T11" fmla="*/ 165 h 3833"/>
                                              <a:gd name="T12" fmla="*/ 517 w 2339"/>
                                              <a:gd name="T13" fmla="*/ 183 h 3833"/>
                                              <a:gd name="T14" fmla="*/ 413 w 2339"/>
                                              <a:gd name="T15" fmla="*/ 201 h 3833"/>
                                              <a:gd name="T16" fmla="*/ 175 w 2339"/>
                                              <a:gd name="T17" fmla="*/ 156 h 3833"/>
                                              <a:gd name="T18" fmla="*/ 44 w 2339"/>
                                              <a:gd name="T19" fmla="*/ 314 h 3833"/>
                                              <a:gd name="T20" fmla="*/ 228 w 2339"/>
                                              <a:gd name="T21" fmla="*/ 405 h 3833"/>
                                              <a:gd name="T22" fmla="*/ 413 w 2339"/>
                                              <a:gd name="T23" fmla="*/ 671 h 3833"/>
                                              <a:gd name="T24" fmla="*/ 578 w 2339"/>
                                              <a:gd name="T25" fmla="*/ 652 h 3833"/>
                                              <a:gd name="T26" fmla="*/ 718 w 2339"/>
                                              <a:gd name="T27" fmla="*/ 698 h 3833"/>
                                              <a:gd name="T28" fmla="*/ 806 w 2339"/>
                                              <a:gd name="T29" fmla="*/ 856 h 3833"/>
                                              <a:gd name="T30" fmla="*/ 709 w 2339"/>
                                              <a:gd name="T31" fmla="*/ 994 h 3833"/>
                                              <a:gd name="T32" fmla="*/ 552 w 2339"/>
                                              <a:gd name="T33" fmla="*/ 1021 h 3833"/>
                                              <a:gd name="T34" fmla="*/ 788 w 2339"/>
                                              <a:gd name="T35" fmla="*/ 1186 h 3833"/>
                                              <a:gd name="T36" fmla="*/ 990 w 2339"/>
                                              <a:gd name="T37" fmla="*/ 1390 h 3833"/>
                                              <a:gd name="T38" fmla="*/ 1216 w 2339"/>
                                              <a:gd name="T39" fmla="*/ 1609 h 3833"/>
                                              <a:gd name="T40" fmla="*/ 1234 w 2339"/>
                                              <a:gd name="T41" fmla="*/ 1664 h 3833"/>
                                              <a:gd name="T42" fmla="*/ 1321 w 2339"/>
                                              <a:gd name="T43" fmla="*/ 1819 h 3833"/>
                                              <a:gd name="T44" fmla="*/ 1496 w 2339"/>
                                              <a:gd name="T45" fmla="*/ 1893 h 3833"/>
                                              <a:gd name="T46" fmla="*/ 1557 w 2339"/>
                                              <a:gd name="T47" fmla="*/ 2060 h 3833"/>
                                              <a:gd name="T48" fmla="*/ 1592 w 2339"/>
                                              <a:gd name="T49" fmla="*/ 2493 h 3833"/>
                                              <a:gd name="T50" fmla="*/ 1548 w 2339"/>
                                              <a:gd name="T51" fmla="*/ 2840 h 3833"/>
                                              <a:gd name="T52" fmla="*/ 1452 w 2339"/>
                                              <a:gd name="T53" fmla="*/ 2932 h 3833"/>
                                              <a:gd name="T54" fmla="*/ 1277 w 2339"/>
                                              <a:gd name="T55" fmla="*/ 2968 h 3833"/>
                                              <a:gd name="T56" fmla="*/ 1137 w 2339"/>
                                              <a:gd name="T57" fmla="*/ 3025 h 3833"/>
                                              <a:gd name="T58" fmla="*/ 1146 w 2339"/>
                                              <a:gd name="T59" fmla="*/ 3172 h 3833"/>
                                              <a:gd name="T60" fmla="*/ 1085 w 2339"/>
                                              <a:gd name="T61" fmla="*/ 3182 h 3833"/>
                                              <a:gd name="T62" fmla="*/ 709 w 2339"/>
                                              <a:gd name="T63" fmla="*/ 3319 h 3833"/>
                                              <a:gd name="T64" fmla="*/ 840 w 2339"/>
                                              <a:gd name="T65" fmla="*/ 3438 h 3833"/>
                                              <a:gd name="T66" fmla="*/ 867 w 2339"/>
                                              <a:gd name="T67" fmla="*/ 3815 h 3833"/>
                                              <a:gd name="T68" fmla="*/ 998 w 2339"/>
                                              <a:gd name="T69" fmla="*/ 3733 h 3833"/>
                                              <a:gd name="T70" fmla="*/ 1207 w 2339"/>
                                              <a:gd name="T71" fmla="*/ 3556 h 3833"/>
                                              <a:gd name="T72" fmla="*/ 1329 w 2339"/>
                                              <a:gd name="T73" fmla="*/ 3511 h 3833"/>
                                              <a:gd name="T74" fmla="*/ 1435 w 2339"/>
                                              <a:gd name="T75" fmla="*/ 3355 h 3833"/>
                                              <a:gd name="T76" fmla="*/ 1888 w 2339"/>
                                              <a:gd name="T77" fmla="*/ 3227 h 3833"/>
                                              <a:gd name="T78" fmla="*/ 2064 w 2339"/>
                                              <a:gd name="T79" fmla="*/ 3145 h 3833"/>
                                              <a:gd name="T80" fmla="*/ 2142 w 2339"/>
                                              <a:gd name="T81" fmla="*/ 2996 h 3833"/>
                                              <a:gd name="T82" fmla="*/ 2186 w 2339"/>
                                              <a:gd name="T83" fmla="*/ 2785 h 3833"/>
                                              <a:gd name="T84" fmla="*/ 2134 w 2339"/>
                                              <a:gd name="T85" fmla="*/ 2493 h 3833"/>
                                              <a:gd name="T86" fmla="*/ 1942 w 2339"/>
                                              <a:gd name="T87" fmla="*/ 2078 h 3833"/>
                                              <a:gd name="T88" fmla="*/ 1776 w 2339"/>
                                              <a:gd name="T89" fmla="*/ 1874 h 3833"/>
                                              <a:gd name="T90" fmla="*/ 1470 w 2339"/>
                                              <a:gd name="T91" fmla="*/ 1646 h 3833"/>
                                              <a:gd name="T92" fmla="*/ 1295 w 2339"/>
                                              <a:gd name="T93" fmla="*/ 1490 h 3833"/>
                                              <a:gd name="T94" fmla="*/ 1234 w 2339"/>
                                              <a:gd name="T95" fmla="*/ 1381 h 3833"/>
                                              <a:gd name="T96" fmla="*/ 1042 w 2339"/>
                                              <a:gd name="T97" fmla="*/ 1195 h 3833"/>
                                              <a:gd name="T98" fmla="*/ 1120 w 2339"/>
                                              <a:gd name="T99" fmla="*/ 975 h 3833"/>
                                              <a:gd name="T100" fmla="*/ 1399 w 2339"/>
                                              <a:gd name="T101" fmla="*/ 634 h 3833"/>
                                              <a:gd name="T102" fmla="*/ 1583 w 2339"/>
                                              <a:gd name="T103" fmla="*/ 652 h 3833"/>
                                              <a:gd name="T104" fmla="*/ 1654 w 2339"/>
                                              <a:gd name="T105" fmla="*/ 552 h 38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339"/>
                                              <a:gd name="T160" fmla="*/ 0 h 3833"/>
                                              <a:gd name="T161" fmla="*/ 2339 w 2339"/>
                                              <a:gd name="T162" fmla="*/ 3833 h 383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339" h="3833">
                                                <a:moveTo>
                                                  <a:pt x="1848" y="494"/>
                                                </a:moveTo>
                                                <a:cubicBezTo>
                                                  <a:pt x="1809" y="433"/>
                                                  <a:pt x="1687" y="452"/>
                                                  <a:pt x="1629" y="448"/>
                                                </a:cubicBezTo>
                                                <a:cubicBezTo>
                                                  <a:pt x="1611" y="442"/>
                                                  <a:pt x="1592" y="436"/>
                                                  <a:pt x="1574" y="430"/>
                                                </a:cubicBezTo>
                                                <a:cubicBezTo>
                                                  <a:pt x="1565" y="427"/>
                                                  <a:pt x="1547" y="421"/>
                                                  <a:pt x="1547" y="421"/>
                                                </a:cubicBezTo>
                                                <a:cubicBezTo>
                                                  <a:pt x="1528" y="361"/>
                                                  <a:pt x="1487" y="365"/>
                                                  <a:pt x="1428" y="357"/>
                                                </a:cubicBezTo>
                                                <a:cubicBezTo>
                                                  <a:pt x="1449" y="293"/>
                                                  <a:pt x="1464" y="308"/>
                                                  <a:pt x="1419" y="293"/>
                                                </a:cubicBezTo>
                                                <a:cubicBezTo>
                                                  <a:pt x="1375" y="249"/>
                                                  <a:pt x="1394" y="224"/>
                                                  <a:pt x="1446" y="210"/>
                                                </a:cubicBezTo>
                                                <a:cubicBezTo>
                                                  <a:pt x="1449" y="201"/>
                                                  <a:pt x="1448" y="190"/>
                                                  <a:pt x="1455" y="183"/>
                                                </a:cubicBezTo>
                                                <a:cubicBezTo>
                                                  <a:pt x="1462" y="176"/>
                                                  <a:pt x="1480" y="183"/>
                                                  <a:pt x="1483" y="174"/>
                                                </a:cubicBezTo>
                                                <a:cubicBezTo>
                                                  <a:pt x="1486" y="166"/>
                                                  <a:pt x="1472" y="160"/>
                                                  <a:pt x="1464" y="156"/>
                                                </a:cubicBezTo>
                                                <a:cubicBezTo>
                                                  <a:pt x="1447" y="147"/>
                                                  <a:pt x="1429" y="139"/>
                                                  <a:pt x="1410" y="137"/>
                                                </a:cubicBezTo>
                                                <a:cubicBezTo>
                                                  <a:pt x="1373" y="134"/>
                                                  <a:pt x="1337" y="131"/>
                                                  <a:pt x="1300" y="128"/>
                                                </a:cubicBezTo>
                                                <a:cubicBezTo>
                                                  <a:pt x="1290" y="121"/>
                                                  <a:pt x="1260" y="99"/>
                                                  <a:pt x="1245" y="101"/>
                                                </a:cubicBezTo>
                                                <a:cubicBezTo>
                                                  <a:pt x="1226" y="103"/>
                                                  <a:pt x="1190" y="119"/>
                                                  <a:pt x="1190" y="119"/>
                                                </a:cubicBezTo>
                                                <a:cubicBezTo>
                                                  <a:pt x="1147" y="108"/>
                                                  <a:pt x="1141" y="107"/>
                                                  <a:pt x="1108" y="82"/>
                                                </a:cubicBezTo>
                                                <a:cubicBezTo>
                                                  <a:pt x="1090" y="69"/>
                                                  <a:pt x="1053" y="46"/>
                                                  <a:pt x="1053" y="46"/>
                                                </a:cubicBezTo>
                                                <a:cubicBezTo>
                                                  <a:pt x="1047" y="28"/>
                                                  <a:pt x="1045" y="0"/>
                                                  <a:pt x="1016" y="0"/>
                                                </a:cubicBezTo>
                                                <a:cubicBezTo>
                                                  <a:pt x="997" y="0"/>
                                                  <a:pt x="962" y="18"/>
                                                  <a:pt x="962" y="18"/>
                                                </a:cubicBezTo>
                                                <a:cubicBezTo>
                                                  <a:pt x="929" y="51"/>
                                                  <a:pt x="952" y="34"/>
                                                  <a:pt x="888" y="55"/>
                                                </a:cubicBezTo>
                                                <a:cubicBezTo>
                                                  <a:pt x="879" y="58"/>
                                                  <a:pt x="861" y="64"/>
                                                  <a:pt x="861" y="64"/>
                                                </a:cubicBezTo>
                                                <a:cubicBezTo>
                                                  <a:pt x="850" y="81"/>
                                                  <a:pt x="833" y="93"/>
                                                  <a:pt x="824" y="110"/>
                                                </a:cubicBezTo>
                                                <a:cubicBezTo>
                                                  <a:pt x="818" y="121"/>
                                                  <a:pt x="823" y="136"/>
                                                  <a:pt x="815" y="146"/>
                                                </a:cubicBezTo>
                                                <a:cubicBezTo>
                                                  <a:pt x="809" y="154"/>
                                                  <a:pt x="797" y="154"/>
                                                  <a:pt x="788" y="156"/>
                                                </a:cubicBezTo>
                                                <a:cubicBezTo>
                                                  <a:pt x="761" y="161"/>
                                                  <a:pt x="733" y="162"/>
                                                  <a:pt x="706" y="165"/>
                                                </a:cubicBezTo>
                                                <a:cubicBezTo>
                                                  <a:pt x="640" y="144"/>
                                                  <a:pt x="692" y="132"/>
                                                  <a:pt x="605" y="146"/>
                                                </a:cubicBezTo>
                                                <a:cubicBezTo>
                                                  <a:pt x="599" y="164"/>
                                                  <a:pt x="593" y="183"/>
                                                  <a:pt x="587" y="201"/>
                                                </a:cubicBezTo>
                                                <a:cubicBezTo>
                                                  <a:pt x="584" y="210"/>
                                                  <a:pt x="578" y="229"/>
                                                  <a:pt x="578" y="229"/>
                                                </a:cubicBezTo>
                                                <a:cubicBezTo>
                                                  <a:pt x="564" y="215"/>
                                                  <a:pt x="555" y="197"/>
                                                  <a:pt x="541" y="183"/>
                                                </a:cubicBezTo>
                                                <a:cubicBezTo>
                                                  <a:pt x="527" y="169"/>
                                                  <a:pt x="509" y="160"/>
                                                  <a:pt x="495" y="146"/>
                                                </a:cubicBezTo>
                                                <a:cubicBezTo>
                                                  <a:pt x="483" y="149"/>
                                                  <a:pt x="469" y="148"/>
                                                  <a:pt x="459" y="156"/>
                                                </a:cubicBezTo>
                                                <a:cubicBezTo>
                                                  <a:pt x="452" y="162"/>
                                                  <a:pt x="455" y="175"/>
                                                  <a:pt x="450" y="183"/>
                                                </a:cubicBezTo>
                                                <a:cubicBezTo>
                                                  <a:pt x="445" y="190"/>
                                                  <a:pt x="437" y="195"/>
                                                  <a:pt x="431" y="201"/>
                                                </a:cubicBezTo>
                                                <a:cubicBezTo>
                                                  <a:pt x="398" y="150"/>
                                                  <a:pt x="412" y="133"/>
                                                  <a:pt x="367" y="156"/>
                                                </a:cubicBezTo>
                                                <a:cubicBezTo>
                                                  <a:pt x="357" y="161"/>
                                                  <a:pt x="349" y="168"/>
                                                  <a:pt x="340" y="174"/>
                                                </a:cubicBezTo>
                                                <a:cubicBezTo>
                                                  <a:pt x="320" y="203"/>
                                                  <a:pt x="305" y="218"/>
                                                  <a:pt x="276" y="238"/>
                                                </a:cubicBezTo>
                                                <a:cubicBezTo>
                                                  <a:pt x="251" y="199"/>
                                                  <a:pt x="228" y="170"/>
                                                  <a:pt x="184" y="156"/>
                                                </a:cubicBezTo>
                                                <a:cubicBezTo>
                                                  <a:pt x="154" y="159"/>
                                                  <a:pt x="123" y="158"/>
                                                  <a:pt x="93" y="165"/>
                                                </a:cubicBezTo>
                                                <a:cubicBezTo>
                                                  <a:pt x="48" y="175"/>
                                                  <a:pt x="75" y="196"/>
                                                  <a:pt x="56" y="229"/>
                                                </a:cubicBezTo>
                                                <a:cubicBezTo>
                                                  <a:pt x="51" y="238"/>
                                                  <a:pt x="38" y="241"/>
                                                  <a:pt x="29" y="247"/>
                                                </a:cubicBezTo>
                                                <a:cubicBezTo>
                                                  <a:pt x="3" y="286"/>
                                                  <a:pt x="0" y="295"/>
                                                  <a:pt x="47" y="311"/>
                                                </a:cubicBezTo>
                                                <a:cubicBezTo>
                                                  <a:pt x="60" y="323"/>
                                                  <a:pt x="68" y="340"/>
                                                  <a:pt x="84" y="348"/>
                                                </a:cubicBezTo>
                                                <a:cubicBezTo>
                                                  <a:pt x="101" y="357"/>
                                                  <a:pt x="139" y="366"/>
                                                  <a:pt x="139" y="366"/>
                                                </a:cubicBezTo>
                                                <a:cubicBezTo>
                                                  <a:pt x="148" y="401"/>
                                                  <a:pt x="164" y="415"/>
                                                  <a:pt x="175" y="448"/>
                                                </a:cubicBezTo>
                                                <a:cubicBezTo>
                                                  <a:pt x="231" y="430"/>
                                                  <a:pt x="184" y="422"/>
                                                  <a:pt x="239" y="402"/>
                                                </a:cubicBezTo>
                                                <a:cubicBezTo>
                                                  <a:pt x="281" y="444"/>
                                                  <a:pt x="280" y="518"/>
                                                  <a:pt x="221" y="540"/>
                                                </a:cubicBezTo>
                                                <a:cubicBezTo>
                                                  <a:pt x="233" y="602"/>
                                                  <a:pt x="234" y="598"/>
                                                  <a:pt x="294" y="613"/>
                                                </a:cubicBezTo>
                                                <a:cubicBezTo>
                                                  <a:pt x="318" y="649"/>
                                                  <a:pt x="335" y="648"/>
                                                  <a:pt x="376" y="658"/>
                                                </a:cubicBezTo>
                                                <a:cubicBezTo>
                                                  <a:pt x="420" y="702"/>
                                                  <a:pt x="364" y="657"/>
                                                  <a:pt x="431" y="668"/>
                                                </a:cubicBezTo>
                                                <a:cubicBezTo>
                                                  <a:pt x="440" y="669"/>
                                                  <a:pt x="443" y="681"/>
                                                  <a:pt x="450" y="686"/>
                                                </a:cubicBezTo>
                                                <a:cubicBezTo>
                                                  <a:pt x="459" y="693"/>
                                                  <a:pt x="468" y="698"/>
                                                  <a:pt x="477" y="704"/>
                                                </a:cubicBezTo>
                                                <a:cubicBezTo>
                                                  <a:pt x="542" y="682"/>
                                                  <a:pt x="467" y="713"/>
                                                  <a:pt x="523" y="668"/>
                                                </a:cubicBezTo>
                                                <a:cubicBezTo>
                                                  <a:pt x="537" y="656"/>
                                                  <a:pt x="599" y="650"/>
                                                  <a:pt x="605" y="649"/>
                                                </a:cubicBezTo>
                                                <a:cubicBezTo>
                                                  <a:pt x="608" y="640"/>
                                                  <a:pt x="605" y="626"/>
                                                  <a:pt x="614" y="622"/>
                                                </a:cubicBezTo>
                                                <a:cubicBezTo>
                                                  <a:pt x="623" y="618"/>
                                                  <a:pt x="632" y="629"/>
                                                  <a:pt x="642" y="631"/>
                                                </a:cubicBezTo>
                                                <a:cubicBezTo>
                                                  <a:pt x="660" y="635"/>
                                                  <a:pt x="678" y="637"/>
                                                  <a:pt x="696" y="640"/>
                                                </a:cubicBezTo>
                                                <a:cubicBezTo>
                                                  <a:pt x="727" y="670"/>
                                                  <a:pt x="708" y="681"/>
                                                  <a:pt x="751" y="695"/>
                                                </a:cubicBezTo>
                                                <a:cubicBezTo>
                                                  <a:pt x="765" y="738"/>
                                                  <a:pt x="755" y="737"/>
                                                  <a:pt x="715" y="750"/>
                                                </a:cubicBezTo>
                                                <a:cubicBezTo>
                                                  <a:pt x="733" y="841"/>
                                                  <a:pt x="702" y="762"/>
                                                  <a:pt x="779" y="805"/>
                                                </a:cubicBezTo>
                                                <a:cubicBezTo>
                                                  <a:pt x="787" y="810"/>
                                                  <a:pt x="780" y="827"/>
                                                  <a:pt x="788" y="832"/>
                                                </a:cubicBezTo>
                                                <a:cubicBezTo>
                                                  <a:pt x="804" y="843"/>
                                                  <a:pt x="843" y="850"/>
                                                  <a:pt x="843" y="850"/>
                                                </a:cubicBezTo>
                                                <a:cubicBezTo>
                                                  <a:pt x="872" y="880"/>
                                                  <a:pt x="862" y="858"/>
                                                  <a:pt x="843" y="896"/>
                                                </a:cubicBezTo>
                                                <a:cubicBezTo>
                                                  <a:pt x="839" y="905"/>
                                                  <a:pt x="841" y="917"/>
                                                  <a:pt x="834" y="924"/>
                                                </a:cubicBezTo>
                                                <a:cubicBezTo>
                                                  <a:pt x="814" y="944"/>
                                                  <a:pt x="779" y="937"/>
                                                  <a:pt x="751" y="942"/>
                                                </a:cubicBezTo>
                                                <a:cubicBezTo>
                                                  <a:pt x="803" y="959"/>
                                                  <a:pt x="770" y="959"/>
                                                  <a:pt x="742" y="988"/>
                                                </a:cubicBezTo>
                                                <a:cubicBezTo>
                                                  <a:pt x="739" y="979"/>
                                                  <a:pt x="741" y="966"/>
                                                  <a:pt x="733" y="960"/>
                                                </a:cubicBezTo>
                                                <a:cubicBezTo>
                                                  <a:pt x="717" y="949"/>
                                                  <a:pt x="678" y="942"/>
                                                  <a:pt x="678" y="942"/>
                                                </a:cubicBezTo>
                                                <a:cubicBezTo>
                                                  <a:pt x="651" y="945"/>
                                                  <a:pt x="622" y="941"/>
                                                  <a:pt x="596" y="951"/>
                                                </a:cubicBezTo>
                                                <a:cubicBezTo>
                                                  <a:pt x="575" y="959"/>
                                                  <a:pt x="594" y="999"/>
                                                  <a:pt x="578" y="1015"/>
                                                </a:cubicBezTo>
                                                <a:cubicBezTo>
                                                  <a:pt x="569" y="1024"/>
                                                  <a:pt x="553" y="1021"/>
                                                  <a:pt x="541" y="1024"/>
                                                </a:cubicBezTo>
                                                <a:cubicBezTo>
                                                  <a:pt x="520" y="1091"/>
                                                  <a:pt x="538" y="1079"/>
                                                  <a:pt x="605" y="1088"/>
                                                </a:cubicBezTo>
                                                <a:cubicBezTo>
                                                  <a:pt x="621" y="1139"/>
                                                  <a:pt x="652" y="1126"/>
                                                  <a:pt x="706" y="1134"/>
                                                </a:cubicBezTo>
                                                <a:cubicBezTo>
                                                  <a:pt x="743" y="1158"/>
                                                  <a:pt x="782" y="1168"/>
                                                  <a:pt x="824" y="1180"/>
                                                </a:cubicBezTo>
                                                <a:cubicBezTo>
                                                  <a:pt x="864" y="1218"/>
                                                  <a:pt x="857" y="1239"/>
                                                  <a:pt x="916" y="1253"/>
                                                </a:cubicBezTo>
                                                <a:cubicBezTo>
                                                  <a:pt x="908" y="1265"/>
                                                  <a:pt x="865" y="1321"/>
                                                  <a:pt x="898" y="1335"/>
                                                </a:cubicBezTo>
                                                <a:cubicBezTo>
                                                  <a:pt x="920" y="1345"/>
                                                  <a:pt x="947" y="1341"/>
                                                  <a:pt x="971" y="1344"/>
                                                </a:cubicBezTo>
                                                <a:cubicBezTo>
                                                  <a:pt x="1032" y="1438"/>
                                                  <a:pt x="930" y="1295"/>
                                                  <a:pt x="1035" y="1381"/>
                                                </a:cubicBezTo>
                                                <a:cubicBezTo>
                                                  <a:pt x="1057" y="1399"/>
                                                  <a:pt x="1033" y="1443"/>
                                                  <a:pt x="1053" y="1463"/>
                                                </a:cubicBezTo>
                                                <a:cubicBezTo>
                                                  <a:pt x="1067" y="1477"/>
                                                  <a:pt x="1108" y="1481"/>
                                                  <a:pt x="1108" y="1481"/>
                                                </a:cubicBezTo>
                                                <a:cubicBezTo>
                                                  <a:pt x="1135" y="1509"/>
                                                  <a:pt x="1133" y="1523"/>
                                                  <a:pt x="1172" y="1536"/>
                                                </a:cubicBezTo>
                                                <a:cubicBezTo>
                                                  <a:pt x="1189" y="1589"/>
                                                  <a:pt x="1223" y="1588"/>
                                                  <a:pt x="1272" y="1600"/>
                                                </a:cubicBezTo>
                                                <a:cubicBezTo>
                                                  <a:pt x="1275" y="1609"/>
                                                  <a:pt x="1282" y="1628"/>
                                                  <a:pt x="1282" y="1628"/>
                                                </a:cubicBezTo>
                                                <a:cubicBezTo>
                                                  <a:pt x="1275" y="1616"/>
                                                  <a:pt x="1261" y="1605"/>
                                                  <a:pt x="1261" y="1591"/>
                                                </a:cubicBezTo>
                                                <a:cubicBezTo>
                                                  <a:pt x="1261" y="1580"/>
                                                  <a:pt x="1277" y="1608"/>
                                                  <a:pt x="1282" y="1618"/>
                                                </a:cubicBezTo>
                                                <a:cubicBezTo>
                                                  <a:pt x="1287" y="1629"/>
                                                  <a:pt x="1281" y="1647"/>
                                                  <a:pt x="1291" y="1655"/>
                                                </a:cubicBezTo>
                                                <a:cubicBezTo>
                                                  <a:pt x="1303" y="1665"/>
                                                  <a:pt x="1321" y="1661"/>
                                                  <a:pt x="1336" y="1664"/>
                                                </a:cubicBezTo>
                                                <a:cubicBezTo>
                                                  <a:pt x="1339" y="1673"/>
                                                  <a:pt x="1344" y="1682"/>
                                                  <a:pt x="1346" y="1692"/>
                                                </a:cubicBezTo>
                                                <a:cubicBezTo>
                                                  <a:pt x="1350" y="1713"/>
                                                  <a:pt x="1349" y="1735"/>
                                                  <a:pt x="1355" y="1756"/>
                                                </a:cubicBezTo>
                                                <a:cubicBezTo>
                                                  <a:pt x="1361" y="1775"/>
                                                  <a:pt x="1376" y="1791"/>
                                                  <a:pt x="1382" y="1810"/>
                                                </a:cubicBezTo>
                                                <a:cubicBezTo>
                                                  <a:pt x="1446" y="1789"/>
                                                  <a:pt x="1419" y="1786"/>
                                                  <a:pt x="1464" y="1801"/>
                                                </a:cubicBezTo>
                                                <a:cubicBezTo>
                                                  <a:pt x="1467" y="1810"/>
                                                  <a:pt x="1466" y="1823"/>
                                                  <a:pt x="1474" y="1829"/>
                                                </a:cubicBezTo>
                                                <a:cubicBezTo>
                                                  <a:pt x="1489" y="1840"/>
                                                  <a:pt x="1528" y="1847"/>
                                                  <a:pt x="1528" y="1847"/>
                                                </a:cubicBezTo>
                                                <a:cubicBezTo>
                                                  <a:pt x="1550" y="1906"/>
                                                  <a:pt x="1520" y="1847"/>
                                                  <a:pt x="1565" y="1884"/>
                                                </a:cubicBezTo>
                                                <a:cubicBezTo>
                                                  <a:pt x="1622" y="1931"/>
                                                  <a:pt x="1522" y="1901"/>
                                                  <a:pt x="1638" y="1920"/>
                                                </a:cubicBezTo>
                                                <a:cubicBezTo>
                                                  <a:pt x="1635" y="1929"/>
                                                  <a:pt x="1638" y="1944"/>
                                                  <a:pt x="1629" y="1948"/>
                                                </a:cubicBezTo>
                                                <a:cubicBezTo>
                                                  <a:pt x="1545" y="1991"/>
                                                  <a:pt x="1577" y="1922"/>
                                                  <a:pt x="1556" y="1984"/>
                                                </a:cubicBezTo>
                                                <a:cubicBezTo>
                                                  <a:pt x="1590" y="2037"/>
                                                  <a:pt x="1560" y="2034"/>
                                                  <a:pt x="1629" y="2048"/>
                                                </a:cubicBezTo>
                                                <a:cubicBezTo>
                                                  <a:pt x="1632" y="2060"/>
                                                  <a:pt x="1628" y="2078"/>
                                                  <a:pt x="1638" y="2085"/>
                                                </a:cubicBezTo>
                                                <a:cubicBezTo>
                                                  <a:pt x="1684" y="2118"/>
                                                  <a:pt x="1721" y="2066"/>
                                                  <a:pt x="1666" y="2121"/>
                                                </a:cubicBezTo>
                                                <a:cubicBezTo>
                                                  <a:pt x="1646" y="2306"/>
                                                  <a:pt x="1679" y="2246"/>
                                                  <a:pt x="1629" y="2322"/>
                                                </a:cubicBezTo>
                                                <a:cubicBezTo>
                                                  <a:pt x="1619" y="2382"/>
                                                  <a:pt x="1611" y="2443"/>
                                                  <a:pt x="1666" y="2478"/>
                                                </a:cubicBezTo>
                                                <a:cubicBezTo>
                                                  <a:pt x="1687" y="2542"/>
                                                  <a:pt x="1698" y="2621"/>
                                                  <a:pt x="1647" y="2670"/>
                                                </a:cubicBezTo>
                                                <a:cubicBezTo>
                                                  <a:pt x="1655" y="2748"/>
                                                  <a:pt x="1664" y="2791"/>
                                                  <a:pt x="1647" y="2871"/>
                                                </a:cubicBezTo>
                                                <a:cubicBezTo>
                                                  <a:pt x="1645" y="2880"/>
                                                  <a:pt x="1643" y="2852"/>
                                                  <a:pt x="1638" y="2844"/>
                                                </a:cubicBezTo>
                                                <a:cubicBezTo>
                                                  <a:pt x="1634" y="2836"/>
                                                  <a:pt x="1626" y="2831"/>
                                                  <a:pt x="1620" y="2825"/>
                                                </a:cubicBezTo>
                                                <a:cubicBezTo>
                                                  <a:pt x="1611" y="2828"/>
                                                  <a:pt x="1598" y="2826"/>
                                                  <a:pt x="1592" y="2834"/>
                                                </a:cubicBezTo>
                                                <a:cubicBezTo>
                                                  <a:pt x="1584" y="2844"/>
                                                  <a:pt x="1593" y="2863"/>
                                                  <a:pt x="1583" y="2871"/>
                                                </a:cubicBezTo>
                                                <a:cubicBezTo>
                                                  <a:pt x="1568" y="2884"/>
                                                  <a:pt x="1528" y="2889"/>
                                                  <a:pt x="1528" y="2889"/>
                                                </a:cubicBezTo>
                                                <a:cubicBezTo>
                                                  <a:pt x="1525" y="2898"/>
                                                  <a:pt x="1529" y="2916"/>
                                                  <a:pt x="1519" y="2917"/>
                                                </a:cubicBezTo>
                                                <a:cubicBezTo>
                                                  <a:pt x="1500" y="2920"/>
                                                  <a:pt x="1482" y="2904"/>
                                                  <a:pt x="1464" y="2898"/>
                                                </a:cubicBezTo>
                                                <a:cubicBezTo>
                                                  <a:pt x="1455" y="2895"/>
                                                  <a:pt x="1437" y="2889"/>
                                                  <a:pt x="1437" y="2889"/>
                                                </a:cubicBezTo>
                                                <a:cubicBezTo>
                                                  <a:pt x="1417" y="2950"/>
                                                  <a:pt x="1446" y="2890"/>
                                                  <a:pt x="1355" y="2926"/>
                                                </a:cubicBezTo>
                                                <a:cubicBezTo>
                                                  <a:pt x="1345" y="2930"/>
                                                  <a:pt x="1342" y="2944"/>
                                                  <a:pt x="1336" y="2953"/>
                                                </a:cubicBezTo>
                                                <a:cubicBezTo>
                                                  <a:pt x="1333" y="2971"/>
                                                  <a:pt x="1345" y="3003"/>
                                                  <a:pt x="1327" y="3008"/>
                                                </a:cubicBezTo>
                                                <a:cubicBezTo>
                                                  <a:pt x="1306" y="3014"/>
                                                  <a:pt x="1272" y="2972"/>
                                                  <a:pt x="1272" y="2972"/>
                                                </a:cubicBezTo>
                                                <a:cubicBezTo>
                                                  <a:pt x="1242" y="2975"/>
                                                  <a:pt x="1209" y="2969"/>
                                                  <a:pt x="1181" y="2981"/>
                                                </a:cubicBezTo>
                                                <a:cubicBezTo>
                                                  <a:pt x="1172" y="2985"/>
                                                  <a:pt x="1192" y="2999"/>
                                                  <a:pt x="1190" y="3008"/>
                                                </a:cubicBezTo>
                                                <a:cubicBezTo>
                                                  <a:pt x="1188" y="3019"/>
                                                  <a:pt x="1176" y="3026"/>
                                                  <a:pt x="1172" y="3036"/>
                                                </a:cubicBezTo>
                                                <a:cubicBezTo>
                                                  <a:pt x="1164" y="3053"/>
                                                  <a:pt x="1154" y="3090"/>
                                                  <a:pt x="1154" y="3090"/>
                                                </a:cubicBezTo>
                                                <a:cubicBezTo>
                                                  <a:pt x="1178" y="3164"/>
                                                  <a:pt x="1142" y="3079"/>
                                                  <a:pt x="1190" y="3127"/>
                                                </a:cubicBezTo>
                                                <a:cubicBezTo>
                                                  <a:pt x="1197" y="3134"/>
                                                  <a:pt x="1191" y="3148"/>
                                                  <a:pt x="1199" y="3154"/>
                                                </a:cubicBezTo>
                                                <a:cubicBezTo>
                                                  <a:pt x="1215" y="3165"/>
                                                  <a:pt x="1236" y="3167"/>
                                                  <a:pt x="1254" y="3173"/>
                                                </a:cubicBezTo>
                                                <a:cubicBezTo>
                                                  <a:pt x="1263" y="3176"/>
                                                  <a:pt x="1282" y="3182"/>
                                                  <a:pt x="1282" y="3182"/>
                                                </a:cubicBezTo>
                                                <a:cubicBezTo>
                                                  <a:pt x="1219" y="3203"/>
                                                  <a:pt x="1241" y="3187"/>
                                                  <a:pt x="1208" y="3218"/>
                                                </a:cubicBezTo>
                                                <a:cubicBezTo>
                                                  <a:pt x="1177" y="3198"/>
                                                  <a:pt x="1170" y="3175"/>
                                                  <a:pt x="1135" y="3164"/>
                                                </a:cubicBezTo>
                                                <a:cubicBezTo>
                                                  <a:pt x="1048" y="3175"/>
                                                  <a:pt x="968" y="3193"/>
                                                  <a:pt x="879" y="3200"/>
                                                </a:cubicBezTo>
                                                <a:cubicBezTo>
                                                  <a:pt x="857" y="3337"/>
                                                  <a:pt x="894" y="3212"/>
                                                  <a:pt x="843" y="3264"/>
                                                </a:cubicBezTo>
                                                <a:cubicBezTo>
                                                  <a:pt x="836" y="3271"/>
                                                  <a:pt x="843" y="3289"/>
                                                  <a:pt x="834" y="3292"/>
                                                </a:cubicBezTo>
                                                <a:cubicBezTo>
                                                  <a:pt x="805" y="3303"/>
                                                  <a:pt x="773" y="3298"/>
                                                  <a:pt x="742" y="3301"/>
                                                </a:cubicBezTo>
                                                <a:cubicBezTo>
                                                  <a:pt x="682" y="3341"/>
                                                  <a:pt x="682" y="3298"/>
                                                  <a:pt x="696" y="3383"/>
                                                </a:cubicBezTo>
                                                <a:cubicBezTo>
                                                  <a:pt x="708" y="3380"/>
                                                  <a:pt x="721" y="3370"/>
                                                  <a:pt x="733" y="3374"/>
                                                </a:cubicBezTo>
                                                <a:cubicBezTo>
                                                  <a:pt x="799" y="3396"/>
                                                  <a:pt x="702" y="3417"/>
                                                  <a:pt x="779" y="3392"/>
                                                </a:cubicBezTo>
                                                <a:cubicBezTo>
                                                  <a:pt x="849" y="3415"/>
                                                  <a:pt x="815" y="3406"/>
                                                  <a:pt x="879" y="3420"/>
                                                </a:cubicBezTo>
                                                <a:cubicBezTo>
                                                  <a:pt x="896" y="3486"/>
                                                  <a:pt x="894" y="3432"/>
                                                  <a:pt x="861" y="3474"/>
                                                </a:cubicBezTo>
                                                <a:cubicBezTo>
                                                  <a:pt x="825" y="3520"/>
                                                  <a:pt x="891" y="3492"/>
                                                  <a:pt x="815" y="3511"/>
                                                </a:cubicBezTo>
                                                <a:cubicBezTo>
                                                  <a:pt x="818" y="3590"/>
                                                  <a:pt x="831" y="3670"/>
                                                  <a:pt x="824" y="3749"/>
                                                </a:cubicBezTo>
                                                <a:cubicBezTo>
                                                  <a:pt x="816" y="3833"/>
                                                  <a:pt x="675" y="3813"/>
                                                  <a:pt x="907" y="3794"/>
                                                </a:cubicBezTo>
                                                <a:cubicBezTo>
                                                  <a:pt x="916" y="3788"/>
                                                  <a:pt x="924" y="3780"/>
                                                  <a:pt x="934" y="3776"/>
                                                </a:cubicBezTo>
                                                <a:cubicBezTo>
                                                  <a:pt x="946" y="3771"/>
                                                  <a:pt x="961" y="3775"/>
                                                  <a:pt x="971" y="3767"/>
                                                </a:cubicBezTo>
                                                <a:cubicBezTo>
                                                  <a:pt x="978" y="3761"/>
                                                  <a:pt x="975" y="3748"/>
                                                  <a:pt x="980" y="3740"/>
                                                </a:cubicBezTo>
                                                <a:cubicBezTo>
                                                  <a:pt x="996" y="3712"/>
                                                  <a:pt x="1012" y="3718"/>
                                                  <a:pt x="1044" y="3712"/>
                                                </a:cubicBezTo>
                                                <a:cubicBezTo>
                                                  <a:pt x="1061" y="3644"/>
                                                  <a:pt x="1096" y="3664"/>
                                                  <a:pt x="1172" y="3657"/>
                                                </a:cubicBezTo>
                                                <a:cubicBezTo>
                                                  <a:pt x="1214" y="3643"/>
                                                  <a:pt x="1197" y="3632"/>
                                                  <a:pt x="1227" y="3602"/>
                                                </a:cubicBezTo>
                                                <a:cubicBezTo>
                                                  <a:pt x="1236" y="3605"/>
                                                  <a:pt x="1244" y="3612"/>
                                                  <a:pt x="1254" y="3612"/>
                                                </a:cubicBezTo>
                                                <a:cubicBezTo>
                                                  <a:pt x="1318" y="3612"/>
                                                  <a:pt x="1289" y="3564"/>
                                                  <a:pt x="1263" y="3538"/>
                                                </a:cubicBezTo>
                                                <a:cubicBezTo>
                                                  <a:pt x="1310" y="3523"/>
                                                  <a:pt x="1281" y="3526"/>
                                                  <a:pt x="1346" y="3548"/>
                                                </a:cubicBezTo>
                                                <a:cubicBezTo>
                                                  <a:pt x="1355" y="3551"/>
                                                  <a:pt x="1373" y="3557"/>
                                                  <a:pt x="1373" y="3557"/>
                                                </a:cubicBezTo>
                                                <a:cubicBezTo>
                                                  <a:pt x="1388" y="3554"/>
                                                  <a:pt x="1409" y="3560"/>
                                                  <a:pt x="1419" y="3548"/>
                                                </a:cubicBezTo>
                                                <a:cubicBezTo>
                                                  <a:pt x="1435" y="3528"/>
                                                  <a:pt x="1401" y="3502"/>
                                                  <a:pt x="1391" y="3493"/>
                                                </a:cubicBezTo>
                                                <a:cubicBezTo>
                                                  <a:pt x="1432" y="3480"/>
                                                  <a:pt x="1443" y="3482"/>
                                                  <a:pt x="1428" y="3438"/>
                                                </a:cubicBezTo>
                                                <a:cubicBezTo>
                                                  <a:pt x="1443" y="3435"/>
                                                  <a:pt x="1463" y="3440"/>
                                                  <a:pt x="1474" y="3429"/>
                                                </a:cubicBezTo>
                                                <a:cubicBezTo>
                                                  <a:pt x="1491" y="3411"/>
                                                  <a:pt x="1439" y="3384"/>
                                                  <a:pt x="1437" y="3383"/>
                                                </a:cubicBezTo>
                                                <a:cubicBezTo>
                                                  <a:pt x="1501" y="3362"/>
                                                  <a:pt x="1486" y="3383"/>
                                                  <a:pt x="1501" y="3337"/>
                                                </a:cubicBezTo>
                                                <a:cubicBezTo>
                                                  <a:pt x="1537" y="3375"/>
                                                  <a:pt x="1531" y="3337"/>
                                                  <a:pt x="1583" y="3356"/>
                                                </a:cubicBezTo>
                                                <a:cubicBezTo>
                                                  <a:pt x="1644" y="3345"/>
                                                  <a:pt x="1675" y="3327"/>
                                                  <a:pt x="1739" y="3319"/>
                                                </a:cubicBezTo>
                                                <a:cubicBezTo>
                                                  <a:pt x="1772" y="3269"/>
                                                  <a:pt x="1802" y="3280"/>
                                                  <a:pt x="1867" y="3273"/>
                                                </a:cubicBezTo>
                                                <a:cubicBezTo>
                                                  <a:pt x="1896" y="3230"/>
                                                  <a:pt x="1927" y="3221"/>
                                                  <a:pt x="1976" y="3209"/>
                                                </a:cubicBezTo>
                                                <a:cubicBezTo>
                                                  <a:pt x="1985" y="3203"/>
                                                  <a:pt x="1996" y="3199"/>
                                                  <a:pt x="2004" y="3191"/>
                                                </a:cubicBezTo>
                                                <a:cubicBezTo>
                                                  <a:pt x="2012" y="3183"/>
                                                  <a:pt x="2012" y="3168"/>
                                                  <a:pt x="2022" y="3164"/>
                                                </a:cubicBezTo>
                                                <a:cubicBezTo>
                                                  <a:pt x="2042" y="3155"/>
                                                  <a:pt x="2065" y="3157"/>
                                                  <a:pt x="2086" y="3154"/>
                                                </a:cubicBezTo>
                                                <a:cubicBezTo>
                                                  <a:pt x="2109" y="3119"/>
                                                  <a:pt x="2119" y="3114"/>
                                                  <a:pt x="2159" y="3127"/>
                                                </a:cubicBezTo>
                                                <a:cubicBezTo>
                                                  <a:pt x="2171" y="3124"/>
                                                  <a:pt x="2186" y="3126"/>
                                                  <a:pt x="2196" y="3118"/>
                                                </a:cubicBezTo>
                                                <a:cubicBezTo>
                                                  <a:pt x="2213" y="3104"/>
                                                  <a:pt x="2198" y="3069"/>
                                                  <a:pt x="2214" y="3054"/>
                                                </a:cubicBezTo>
                                                <a:cubicBezTo>
                                                  <a:pt x="2223" y="3045"/>
                                                  <a:pt x="2239" y="3048"/>
                                                  <a:pt x="2251" y="3045"/>
                                                </a:cubicBezTo>
                                                <a:cubicBezTo>
                                                  <a:pt x="2248" y="3024"/>
                                                  <a:pt x="2240" y="3002"/>
                                                  <a:pt x="2242" y="2981"/>
                                                </a:cubicBezTo>
                                                <a:cubicBezTo>
                                                  <a:pt x="2243" y="2972"/>
                                                  <a:pt x="2259" y="2971"/>
                                                  <a:pt x="2260" y="2962"/>
                                                </a:cubicBezTo>
                                                <a:cubicBezTo>
                                                  <a:pt x="2266" y="2901"/>
                                                  <a:pt x="2258" y="2899"/>
                                                  <a:pt x="2232" y="2862"/>
                                                </a:cubicBezTo>
                                                <a:cubicBezTo>
                                                  <a:pt x="2229" y="2841"/>
                                                  <a:pt x="2208" y="2813"/>
                                                  <a:pt x="2223" y="2798"/>
                                                </a:cubicBezTo>
                                                <a:cubicBezTo>
                                                  <a:pt x="2274" y="2747"/>
                                                  <a:pt x="2339" y="2822"/>
                                                  <a:pt x="2287" y="2770"/>
                                                </a:cubicBezTo>
                                                <a:cubicBezTo>
                                                  <a:pt x="2284" y="2761"/>
                                                  <a:pt x="2280" y="2752"/>
                                                  <a:pt x="2278" y="2743"/>
                                                </a:cubicBezTo>
                                                <a:cubicBezTo>
                                                  <a:pt x="2274" y="2719"/>
                                                  <a:pt x="2275" y="2694"/>
                                                  <a:pt x="2269" y="2670"/>
                                                </a:cubicBezTo>
                                                <a:cubicBezTo>
                                                  <a:pt x="2264" y="2650"/>
                                                  <a:pt x="2248" y="2634"/>
                                                  <a:pt x="2242" y="2615"/>
                                                </a:cubicBezTo>
                                                <a:cubicBezTo>
                                                  <a:pt x="2237" y="2572"/>
                                                  <a:pt x="2218" y="2520"/>
                                                  <a:pt x="2232" y="2478"/>
                                                </a:cubicBezTo>
                                                <a:cubicBezTo>
                                                  <a:pt x="2223" y="2424"/>
                                                  <a:pt x="2217" y="2363"/>
                                                  <a:pt x="2178" y="2322"/>
                                                </a:cubicBezTo>
                                                <a:cubicBezTo>
                                                  <a:pt x="2162" y="2279"/>
                                                  <a:pt x="2166" y="2265"/>
                                                  <a:pt x="2132" y="2231"/>
                                                </a:cubicBezTo>
                                                <a:cubicBezTo>
                                                  <a:pt x="2121" y="2156"/>
                                                  <a:pt x="2109" y="2154"/>
                                                  <a:pt x="2086" y="2085"/>
                                                </a:cubicBezTo>
                                                <a:cubicBezTo>
                                                  <a:pt x="2080" y="2067"/>
                                                  <a:pt x="2049" y="2072"/>
                                                  <a:pt x="2031" y="2066"/>
                                                </a:cubicBezTo>
                                                <a:cubicBezTo>
                                                  <a:pt x="2021" y="2062"/>
                                                  <a:pt x="2013" y="2054"/>
                                                  <a:pt x="2004" y="2048"/>
                                                </a:cubicBezTo>
                                                <a:cubicBezTo>
                                                  <a:pt x="1992" y="2012"/>
                                                  <a:pt x="1976" y="1993"/>
                                                  <a:pt x="1949" y="1966"/>
                                                </a:cubicBezTo>
                                                <a:cubicBezTo>
                                                  <a:pt x="1927" y="1897"/>
                                                  <a:pt x="1959" y="1977"/>
                                                  <a:pt x="1912" y="1920"/>
                                                </a:cubicBezTo>
                                                <a:cubicBezTo>
                                                  <a:pt x="1886" y="1888"/>
                                                  <a:pt x="1916" y="1884"/>
                                                  <a:pt x="1858" y="1865"/>
                                                </a:cubicBezTo>
                                                <a:cubicBezTo>
                                                  <a:pt x="1813" y="1822"/>
                                                  <a:pt x="1765" y="1856"/>
                                                  <a:pt x="1720" y="1801"/>
                                                </a:cubicBezTo>
                                                <a:cubicBezTo>
                                                  <a:pt x="1676" y="1747"/>
                                                  <a:pt x="1738" y="1798"/>
                                                  <a:pt x="1647" y="1737"/>
                                                </a:cubicBezTo>
                                                <a:cubicBezTo>
                                                  <a:pt x="1638" y="1731"/>
                                                  <a:pt x="1620" y="1719"/>
                                                  <a:pt x="1620" y="1719"/>
                                                </a:cubicBezTo>
                                                <a:cubicBezTo>
                                                  <a:pt x="1598" y="1686"/>
                                                  <a:pt x="1576" y="1650"/>
                                                  <a:pt x="1538" y="1637"/>
                                                </a:cubicBezTo>
                                                <a:cubicBezTo>
                                                  <a:pt x="1524" y="1623"/>
                                                  <a:pt x="1506" y="1614"/>
                                                  <a:pt x="1492" y="1600"/>
                                                </a:cubicBezTo>
                                                <a:cubicBezTo>
                                                  <a:pt x="1484" y="1592"/>
                                                  <a:pt x="1482" y="1580"/>
                                                  <a:pt x="1474" y="1573"/>
                                                </a:cubicBezTo>
                                                <a:cubicBezTo>
                                                  <a:pt x="1434" y="1538"/>
                                                  <a:pt x="1430" y="1539"/>
                                                  <a:pt x="1391" y="1527"/>
                                                </a:cubicBezTo>
                                                <a:cubicBezTo>
                                                  <a:pt x="1380" y="1511"/>
                                                  <a:pt x="1364" y="1498"/>
                                                  <a:pt x="1355" y="1481"/>
                                                </a:cubicBezTo>
                                                <a:cubicBezTo>
                                                  <a:pt x="1346" y="1464"/>
                                                  <a:pt x="1336" y="1426"/>
                                                  <a:pt x="1336" y="1426"/>
                                                </a:cubicBezTo>
                                                <a:cubicBezTo>
                                                  <a:pt x="1339" y="1417"/>
                                                  <a:pt x="1350" y="1408"/>
                                                  <a:pt x="1346" y="1399"/>
                                                </a:cubicBezTo>
                                                <a:cubicBezTo>
                                                  <a:pt x="1342" y="1390"/>
                                                  <a:pt x="1327" y="1394"/>
                                                  <a:pt x="1318" y="1390"/>
                                                </a:cubicBezTo>
                                                <a:cubicBezTo>
                                                  <a:pt x="1308" y="1385"/>
                                                  <a:pt x="1299" y="1379"/>
                                                  <a:pt x="1291" y="1372"/>
                                                </a:cubicBezTo>
                                                <a:cubicBezTo>
                                                  <a:pt x="1262" y="1348"/>
                                                  <a:pt x="1219" y="1320"/>
                                                  <a:pt x="1199" y="1289"/>
                                                </a:cubicBezTo>
                                                <a:cubicBezTo>
                                                  <a:pt x="1193" y="1280"/>
                                                  <a:pt x="1189" y="1269"/>
                                                  <a:pt x="1181" y="1262"/>
                                                </a:cubicBezTo>
                                                <a:cubicBezTo>
                                                  <a:pt x="1174" y="1256"/>
                                                  <a:pt x="1163" y="1256"/>
                                                  <a:pt x="1154" y="1253"/>
                                                </a:cubicBezTo>
                                                <a:cubicBezTo>
                                                  <a:pt x="1131" y="1230"/>
                                                  <a:pt x="1109" y="1217"/>
                                                  <a:pt x="1090" y="1189"/>
                                                </a:cubicBezTo>
                                                <a:cubicBezTo>
                                                  <a:pt x="1093" y="1168"/>
                                                  <a:pt x="1092" y="1145"/>
                                                  <a:pt x="1099" y="1125"/>
                                                </a:cubicBezTo>
                                                <a:cubicBezTo>
                                                  <a:pt x="1102" y="1117"/>
                                                  <a:pt x="1113" y="1114"/>
                                                  <a:pt x="1117" y="1106"/>
                                                </a:cubicBezTo>
                                                <a:cubicBezTo>
                                                  <a:pt x="1138" y="1064"/>
                                                  <a:pt x="1131" y="1036"/>
                                                  <a:pt x="1163" y="1006"/>
                                                </a:cubicBezTo>
                                                <a:cubicBezTo>
                                                  <a:pt x="1166" y="994"/>
                                                  <a:pt x="1166" y="980"/>
                                                  <a:pt x="1172" y="969"/>
                                                </a:cubicBezTo>
                                                <a:cubicBezTo>
                                                  <a:pt x="1211" y="890"/>
                                                  <a:pt x="1227" y="896"/>
                                                  <a:pt x="1318" y="887"/>
                                                </a:cubicBezTo>
                                                <a:cubicBezTo>
                                                  <a:pt x="1334" y="838"/>
                                                  <a:pt x="1371" y="802"/>
                                                  <a:pt x="1400" y="759"/>
                                                </a:cubicBezTo>
                                                <a:cubicBezTo>
                                                  <a:pt x="1414" y="668"/>
                                                  <a:pt x="1405" y="711"/>
                                                  <a:pt x="1455" y="658"/>
                                                </a:cubicBezTo>
                                                <a:cubicBezTo>
                                                  <a:pt x="1458" y="649"/>
                                                  <a:pt x="1455" y="635"/>
                                                  <a:pt x="1464" y="631"/>
                                                </a:cubicBezTo>
                                                <a:cubicBezTo>
                                                  <a:pt x="1473" y="627"/>
                                                  <a:pt x="1482" y="638"/>
                                                  <a:pt x="1492" y="640"/>
                                                </a:cubicBezTo>
                                                <a:cubicBezTo>
                                                  <a:pt x="1519" y="644"/>
                                                  <a:pt x="1547" y="646"/>
                                                  <a:pt x="1574" y="649"/>
                                                </a:cubicBezTo>
                                                <a:cubicBezTo>
                                                  <a:pt x="1583" y="652"/>
                                                  <a:pt x="1592" y="658"/>
                                                  <a:pt x="1602" y="658"/>
                                                </a:cubicBezTo>
                                                <a:cubicBezTo>
                                                  <a:pt x="1620" y="658"/>
                                                  <a:pt x="1647" y="665"/>
                                                  <a:pt x="1656" y="649"/>
                                                </a:cubicBezTo>
                                                <a:cubicBezTo>
                                                  <a:pt x="1666" y="631"/>
                                                  <a:pt x="1631" y="584"/>
                                                  <a:pt x="1620" y="567"/>
                                                </a:cubicBezTo>
                                                <a:cubicBezTo>
                                                  <a:pt x="1629" y="564"/>
                                                  <a:pt x="1638" y="558"/>
                                                  <a:pt x="1647" y="558"/>
                                                </a:cubicBezTo>
                                                <a:cubicBezTo>
                                                  <a:pt x="1657" y="558"/>
                                                  <a:pt x="1665" y="568"/>
                                                  <a:pt x="1675" y="567"/>
                                                </a:cubicBezTo>
                                                <a:cubicBezTo>
                                                  <a:pt x="1694" y="565"/>
                                                  <a:pt x="1730" y="549"/>
                                                  <a:pt x="1730" y="549"/>
                                                </a:cubicBezTo>
                                                <a:cubicBezTo>
                                                  <a:pt x="1748" y="493"/>
                                                  <a:pt x="1799" y="509"/>
                                                  <a:pt x="1858" y="503"/>
                                                </a:cubicBezTo>
                                                <a:cubicBezTo>
                                                  <a:pt x="1845" y="491"/>
                                                  <a:pt x="1837" y="474"/>
                                                  <a:pt x="1821" y="466"/>
                                                </a:cubicBezTo>
                                                <a:cubicBezTo>
                                                  <a:pt x="1798" y="454"/>
                                                  <a:pt x="1771" y="451"/>
                                                  <a:pt x="1748" y="439"/>
                                                </a:cubicBezTo>
                                              </a:path>
                                            </a:pathLst>
                                          </a:custGeom>
                                          <a:solidFill>
                                            <a:srgbClr val="FFFF00">
                                              <a:alpha val="58038"/>
                                            </a:srgbClr>
                                          </a:solidFill>
                                          <a:ln w="25400">
                                            <a:solidFill>
                                              <a:srgbClr val="CCCC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1800">
                                              <a:latin typeface="Times New Roman" panose="02020603050405020304" pitchFamily="18" charset="0"/>
                                              <a:cs typeface="Times New Roman" panose="02020603050405020304" pitchFamily="18" charset="0"/>
                                            </a:endParaRPr>
                                          </a:p>
                                        </p:txBody>
                                      </p:sp>
                                      <p:sp>
                                        <p:nvSpPr>
                                          <p:cNvPr id="59412" name="Freeform 21"/>
                                          <p:cNvSpPr>
                                            <a:spLocks/>
                                          </p:cNvSpPr>
                                          <p:nvPr/>
                                        </p:nvSpPr>
                                        <p:spPr bwMode="auto">
                                          <a:xfrm>
                                            <a:off x="2276" y="585"/>
                                            <a:ext cx="439" cy="398"/>
                                          </a:xfrm>
                                          <a:custGeom>
                                            <a:avLst/>
                                            <a:gdLst>
                                              <a:gd name="T0" fmla="*/ 46 w 439"/>
                                              <a:gd name="T1" fmla="*/ 0 h 398"/>
                                              <a:gd name="T2" fmla="*/ 19 w 439"/>
                                              <a:gd name="T3" fmla="*/ 73 h 398"/>
                                              <a:gd name="T4" fmla="*/ 46 w 439"/>
                                              <a:gd name="T5" fmla="*/ 146 h 398"/>
                                              <a:gd name="T6" fmla="*/ 83 w 439"/>
                                              <a:gd name="T7" fmla="*/ 210 h 398"/>
                                              <a:gd name="T8" fmla="*/ 74 w 439"/>
                                              <a:gd name="T9" fmla="*/ 265 h 398"/>
                                              <a:gd name="T10" fmla="*/ 101 w 439"/>
                                              <a:gd name="T11" fmla="*/ 274 h 398"/>
                                              <a:gd name="T12" fmla="*/ 165 w 439"/>
                                              <a:gd name="T13" fmla="*/ 293 h 398"/>
                                              <a:gd name="T14" fmla="*/ 266 w 439"/>
                                              <a:gd name="T15" fmla="*/ 375 h 398"/>
                                              <a:gd name="T16" fmla="*/ 275 w 439"/>
                                              <a:gd name="T17" fmla="*/ 384 h 398"/>
                                              <a:gd name="T18" fmla="*/ 202 w 439"/>
                                              <a:gd name="T19" fmla="*/ 338 h 398"/>
                                              <a:gd name="T20" fmla="*/ 385 w 439"/>
                                              <a:gd name="T21" fmla="*/ 238 h 398"/>
                                              <a:gd name="T22" fmla="*/ 439 w 439"/>
                                              <a:gd name="T23" fmla="*/ 174 h 3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9"/>
                                              <a:gd name="T37" fmla="*/ 0 h 398"/>
                                              <a:gd name="T38" fmla="*/ 439 w 439"/>
                                              <a:gd name="T39" fmla="*/ 398 h 3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9" h="398">
                                                <a:moveTo>
                                                  <a:pt x="46" y="0"/>
                                                </a:moveTo>
                                                <a:cubicBezTo>
                                                  <a:pt x="60" y="42"/>
                                                  <a:pt x="65" y="58"/>
                                                  <a:pt x="19" y="73"/>
                                                </a:cubicBezTo>
                                                <a:cubicBezTo>
                                                  <a:pt x="5" y="115"/>
                                                  <a:pt x="0" y="131"/>
                                                  <a:pt x="46" y="146"/>
                                                </a:cubicBezTo>
                                                <a:cubicBezTo>
                                                  <a:pt x="30" y="196"/>
                                                  <a:pt x="32" y="198"/>
                                                  <a:pt x="83" y="210"/>
                                                </a:cubicBezTo>
                                                <a:cubicBezTo>
                                                  <a:pt x="80" y="228"/>
                                                  <a:pt x="69" y="247"/>
                                                  <a:pt x="74" y="265"/>
                                                </a:cubicBezTo>
                                                <a:cubicBezTo>
                                                  <a:pt x="77" y="274"/>
                                                  <a:pt x="92" y="271"/>
                                                  <a:pt x="101" y="274"/>
                                                </a:cubicBezTo>
                                                <a:cubicBezTo>
                                                  <a:pt x="181" y="298"/>
                                                  <a:pt x="101" y="272"/>
                                                  <a:pt x="165" y="293"/>
                                                </a:cubicBezTo>
                                                <a:cubicBezTo>
                                                  <a:pt x="190" y="371"/>
                                                  <a:pt x="176" y="362"/>
                                                  <a:pt x="266" y="375"/>
                                                </a:cubicBezTo>
                                                <a:cubicBezTo>
                                                  <a:pt x="336" y="398"/>
                                                  <a:pt x="340" y="397"/>
                                                  <a:pt x="275" y="384"/>
                                                </a:cubicBezTo>
                                                <a:cubicBezTo>
                                                  <a:pt x="248" y="367"/>
                                                  <a:pt x="224" y="361"/>
                                                  <a:pt x="202" y="338"/>
                                                </a:cubicBezTo>
                                                <a:cubicBezTo>
                                                  <a:pt x="158" y="205"/>
                                                  <a:pt x="290" y="243"/>
                                                  <a:pt x="385" y="238"/>
                                                </a:cubicBezTo>
                                                <a:cubicBezTo>
                                                  <a:pt x="421" y="214"/>
                                                  <a:pt x="411" y="202"/>
                                                  <a:pt x="439" y="174"/>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1800">
                                              <a:latin typeface="Times New Roman" panose="02020603050405020304" pitchFamily="18" charset="0"/>
                                              <a:cs typeface="Times New Roman" panose="02020603050405020304" pitchFamily="18" charset="0"/>
                                            </a:endParaRPr>
                                          </a:p>
                                        </p:txBody>
                                      </p:sp>
                                    </p:grpSp>
                                    <p:sp>
                                      <p:nvSpPr>
                                        <p:cNvPr id="59413" name="Freeform 22"/>
                                        <p:cNvSpPr>
                                          <a:spLocks/>
                                        </p:cNvSpPr>
                                        <p:nvPr/>
                                      </p:nvSpPr>
                                      <p:spPr bwMode="auto">
                                        <a:xfrm>
                                          <a:off x="1234" y="466"/>
                                          <a:ext cx="959" cy="527"/>
                                        </a:xfrm>
                                        <a:custGeom>
                                          <a:avLst/>
                                          <a:gdLst>
                                            <a:gd name="T0" fmla="*/ 430 w 959"/>
                                            <a:gd name="T1" fmla="*/ 0 h 527"/>
                                            <a:gd name="T2" fmla="*/ 476 w 959"/>
                                            <a:gd name="T3" fmla="*/ 28 h 527"/>
                                            <a:gd name="T4" fmla="*/ 485 w 959"/>
                                            <a:gd name="T5" fmla="*/ 64 h 527"/>
                                            <a:gd name="T6" fmla="*/ 540 w 959"/>
                                            <a:gd name="T7" fmla="*/ 73 h 527"/>
                                            <a:gd name="T8" fmla="*/ 604 w 959"/>
                                            <a:gd name="T9" fmla="*/ 128 h 527"/>
                                            <a:gd name="T10" fmla="*/ 640 w 959"/>
                                            <a:gd name="T11" fmla="*/ 174 h 527"/>
                                            <a:gd name="T12" fmla="*/ 695 w 959"/>
                                            <a:gd name="T13" fmla="*/ 192 h 527"/>
                                            <a:gd name="T14" fmla="*/ 704 w 959"/>
                                            <a:gd name="T15" fmla="*/ 220 h 527"/>
                                            <a:gd name="T16" fmla="*/ 759 w 959"/>
                                            <a:gd name="T17" fmla="*/ 238 h 527"/>
                                            <a:gd name="T18" fmla="*/ 796 w 959"/>
                                            <a:gd name="T19" fmla="*/ 284 h 527"/>
                                            <a:gd name="T20" fmla="*/ 851 w 959"/>
                                            <a:gd name="T21" fmla="*/ 311 h 527"/>
                                            <a:gd name="T22" fmla="*/ 905 w 959"/>
                                            <a:gd name="T23" fmla="*/ 348 h 527"/>
                                            <a:gd name="T24" fmla="*/ 915 w 959"/>
                                            <a:gd name="T25" fmla="*/ 375 h 527"/>
                                            <a:gd name="T26" fmla="*/ 924 w 959"/>
                                            <a:gd name="T27" fmla="*/ 403 h 527"/>
                                            <a:gd name="T28" fmla="*/ 905 w 959"/>
                                            <a:gd name="T29" fmla="*/ 512 h 527"/>
                                            <a:gd name="T30" fmla="*/ 841 w 959"/>
                                            <a:gd name="T31" fmla="*/ 503 h 527"/>
                                            <a:gd name="T32" fmla="*/ 686 w 959"/>
                                            <a:gd name="T33" fmla="*/ 430 h 527"/>
                                            <a:gd name="T34" fmla="*/ 585 w 959"/>
                                            <a:gd name="T35" fmla="*/ 375 h 527"/>
                                            <a:gd name="T36" fmla="*/ 540 w 959"/>
                                            <a:gd name="T37" fmla="*/ 339 h 527"/>
                                            <a:gd name="T38" fmla="*/ 457 w 959"/>
                                            <a:gd name="T39" fmla="*/ 293 h 527"/>
                                            <a:gd name="T40" fmla="*/ 393 w 959"/>
                                            <a:gd name="T41" fmla="*/ 238 h 527"/>
                                            <a:gd name="T42" fmla="*/ 348 w 959"/>
                                            <a:gd name="T43" fmla="*/ 174 h 527"/>
                                            <a:gd name="T44" fmla="*/ 256 w 959"/>
                                            <a:gd name="T45" fmla="*/ 174 h 527"/>
                                            <a:gd name="T46" fmla="*/ 192 w 959"/>
                                            <a:gd name="T47" fmla="*/ 119 h 527"/>
                                            <a:gd name="T48" fmla="*/ 137 w 959"/>
                                            <a:gd name="T49" fmla="*/ 101 h 527"/>
                                            <a:gd name="T50" fmla="*/ 0 w 959"/>
                                            <a:gd name="T51" fmla="*/ 37 h 5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59"/>
                                            <a:gd name="T79" fmla="*/ 0 h 527"/>
                                            <a:gd name="T80" fmla="*/ 959 w 959"/>
                                            <a:gd name="T81" fmla="*/ 527 h 5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59" h="527">
                                              <a:moveTo>
                                                <a:pt x="430" y="0"/>
                                              </a:moveTo>
                                              <a:cubicBezTo>
                                                <a:pt x="449" y="6"/>
                                                <a:pt x="465" y="7"/>
                                                <a:pt x="476" y="28"/>
                                              </a:cubicBezTo>
                                              <a:cubicBezTo>
                                                <a:pt x="482" y="39"/>
                                                <a:pt x="475" y="57"/>
                                                <a:pt x="485" y="64"/>
                                              </a:cubicBezTo>
                                              <a:cubicBezTo>
                                                <a:pt x="500" y="75"/>
                                                <a:pt x="522" y="70"/>
                                                <a:pt x="540" y="73"/>
                                              </a:cubicBezTo>
                                              <a:cubicBezTo>
                                                <a:pt x="567" y="101"/>
                                                <a:pt x="565" y="115"/>
                                                <a:pt x="604" y="128"/>
                                              </a:cubicBezTo>
                                              <a:cubicBezTo>
                                                <a:pt x="617" y="142"/>
                                                <a:pt x="623" y="164"/>
                                                <a:pt x="640" y="174"/>
                                              </a:cubicBezTo>
                                              <a:cubicBezTo>
                                                <a:pt x="656" y="184"/>
                                                <a:pt x="695" y="192"/>
                                                <a:pt x="695" y="192"/>
                                              </a:cubicBezTo>
                                              <a:cubicBezTo>
                                                <a:pt x="698" y="201"/>
                                                <a:pt x="696" y="214"/>
                                                <a:pt x="704" y="220"/>
                                              </a:cubicBezTo>
                                              <a:cubicBezTo>
                                                <a:pt x="720" y="231"/>
                                                <a:pt x="759" y="238"/>
                                                <a:pt x="759" y="238"/>
                                              </a:cubicBezTo>
                                              <a:cubicBezTo>
                                                <a:pt x="768" y="251"/>
                                                <a:pt x="781" y="275"/>
                                                <a:pt x="796" y="284"/>
                                              </a:cubicBezTo>
                                              <a:cubicBezTo>
                                                <a:pt x="853" y="319"/>
                                                <a:pt x="793" y="262"/>
                                                <a:pt x="851" y="311"/>
                                              </a:cubicBezTo>
                                              <a:cubicBezTo>
                                                <a:pt x="898" y="350"/>
                                                <a:pt x="856" y="332"/>
                                                <a:pt x="905" y="348"/>
                                              </a:cubicBezTo>
                                              <a:cubicBezTo>
                                                <a:pt x="908" y="357"/>
                                                <a:pt x="908" y="368"/>
                                                <a:pt x="915" y="375"/>
                                              </a:cubicBezTo>
                                              <a:cubicBezTo>
                                                <a:pt x="939" y="399"/>
                                                <a:pt x="959" y="366"/>
                                                <a:pt x="924" y="403"/>
                                              </a:cubicBezTo>
                                              <a:cubicBezTo>
                                                <a:pt x="912" y="438"/>
                                                <a:pt x="931" y="486"/>
                                                <a:pt x="905" y="512"/>
                                              </a:cubicBezTo>
                                              <a:cubicBezTo>
                                                <a:pt x="890" y="527"/>
                                                <a:pt x="862" y="506"/>
                                                <a:pt x="841" y="503"/>
                                              </a:cubicBezTo>
                                              <a:cubicBezTo>
                                                <a:pt x="796" y="436"/>
                                                <a:pt x="773" y="439"/>
                                                <a:pt x="686" y="430"/>
                                              </a:cubicBezTo>
                                              <a:cubicBezTo>
                                                <a:pt x="648" y="417"/>
                                                <a:pt x="625" y="388"/>
                                                <a:pt x="585" y="375"/>
                                              </a:cubicBezTo>
                                              <a:cubicBezTo>
                                                <a:pt x="549" y="320"/>
                                                <a:pt x="589" y="369"/>
                                                <a:pt x="540" y="339"/>
                                              </a:cubicBezTo>
                                              <a:cubicBezTo>
                                                <a:pt x="503" y="316"/>
                                                <a:pt x="506" y="305"/>
                                                <a:pt x="457" y="293"/>
                                              </a:cubicBezTo>
                                              <a:cubicBezTo>
                                                <a:pt x="433" y="256"/>
                                                <a:pt x="423" y="266"/>
                                                <a:pt x="393" y="238"/>
                                              </a:cubicBezTo>
                                              <a:cubicBezTo>
                                                <a:pt x="372" y="174"/>
                                                <a:pt x="393" y="189"/>
                                                <a:pt x="348" y="174"/>
                                              </a:cubicBezTo>
                                              <a:cubicBezTo>
                                                <a:pt x="314" y="142"/>
                                                <a:pt x="296" y="161"/>
                                                <a:pt x="256" y="174"/>
                                              </a:cubicBezTo>
                                              <a:cubicBezTo>
                                                <a:pt x="208" y="158"/>
                                                <a:pt x="226" y="135"/>
                                                <a:pt x="192" y="119"/>
                                              </a:cubicBezTo>
                                              <a:cubicBezTo>
                                                <a:pt x="175" y="111"/>
                                                <a:pt x="137" y="101"/>
                                                <a:pt x="137" y="101"/>
                                              </a:cubicBezTo>
                                              <a:cubicBezTo>
                                                <a:pt x="104" y="50"/>
                                                <a:pt x="58" y="37"/>
                                                <a:pt x="0" y="37"/>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1800">
                                            <a:latin typeface="Times New Roman" panose="02020603050405020304" pitchFamily="18" charset="0"/>
                                            <a:cs typeface="Times New Roman" panose="02020603050405020304" pitchFamily="18" charset="0"/>
                                          </a:endParaRPr>
                                        </a:p>
                                      </p:txBody>
                                    </p:sp>
                                  </p:grpSp>
                                  <p:sp>
                                    <p:nvSpPr>
                                      <p:cNvPr id="59414" name="Freeform 23"/>
                                      <p:cNvSpPr>
                                        <a:spLocks/>
                                      </p:cNvSpPr>
                                      <p:nvPr/>
                                    </p:nvSpPr>
                                    <p:spPr bwMode="auto">
                                      <a:xfrm>
                                        <a:off x="1920" y="1023"/>
                                        <a:ext cx="430" cy="202"/>
                                      </a:xfrm>
                                      <a:custGeom>
                                        <a:avLst/>
                                        <a:gdLst>
                                          <a:gd name="T0" fmla="*/ 0 w 430"/>
                                          <a:gd name="T1" fmla="*/ 1 h 202"/>
                                          <a:gd name="T2" fmla="*/ 55 w 430"/>
                                          <a:gd name="T3" fmla="*/ 10 h 202"/>
                                          <a:gd name="T4" fmla="*/ 82 w 430"/>
                                          <a:gd name="T5" fmla="*/ 1 h 202"/>
                                          <a:gd name="T6" fmla="*/ 137 w 430"/>
                                          <a:gd name="T7" fmla="*/ 19 h 202"/>
                                          <a:gd name="T8" fmla="*/ 165 w 430"/>
                                          <a:gd name="T9" fmla="*/ 28 h 202"/>
                                          <a:gd name="T10" fmla="*/ 247 w 430"/>
                                          <a:gd name="T11" fmla="*/ 65 h 202"/>
                                          <a:gd name="T12" fmla="*/ 320 w 430"/>
                                          <a:gd name="T13" fmla="*/ 120 h 202"/>
                                          <a:gd name="T14" fmla="*/ 338 w 430"/>
                                          <a:gd name="T15" fmla="*/ 147 h 202"/>
                                          <a:gd name="T16" fmla="*/ 347 w 430"/>
                                          <a:gd name="T17" fmla="*/ 175 h 202"/>
                                          <a:gd name="T18" fmla="*/ 402 w 430"/>
                                          <a:gd name="T19" fmla="*/ 193 h 202"/>
                                          <a:gd name="T20" fmla="*/ 430 w 430"/>
                                          <a:gd name="T21" fmla="*/ 202 h 202"/>
                                          <a:gd name="T22" fmla="*/ 402 w 430"/>
                                          <a:gd name="T23" fmla="*/ 193 h 202"/>
                                          <a:gd name="T24" fmla="*/ 347 w 430"/>
                                          <a:gd name="T25" fmla="*/ 184 h 202"/>
                                          <a:gd name="T26" fmla="*/ 338 w 430"/>
                                          <a:gd name="T27" fmla="*/ 156 h 202"/>
                                          <a:gd name="T28" fmla="*/ 274 w 430"/>
                                          <a:gd name="T29" fmla="*/ 184 h 202"/>
                                          <a:gd name="T30" fmla="*/ 192 w 430"/>
                                          <a:gd name="T31" fmla="*/ 156 h 202"/>
                                          <a:gd name="T32" fmla="*/ 110 w 430"/>
                                          <a:gd name="T33" fmla="*/ 184 h 2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0"/>
                                          <a:gd name="T52" fmla="*/ 0 h 202"/>
                                          <a:gd name="T53" fmla="*/ 430 w 430"/>
                                          <a:gd name="T54" fmla="*/ 202 h 2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0" h="202">
                                            <a:moveTo>
                                              <a:pt x="0" y="1"/>
                                            </a:moveTo>
                                            <a:cubicBezTo>
                                              <a:pt x="18" y="4"/>
                                              <a:pt x="36" y="10"/>
                                              <a:pt x="55" y="10"/>
                                            </a:cubicBezTo>
                                            <a:cubicBezTo>
                                              <a:pt x="64" y="10"/>
                                              <a:pt x="73" y="0"/>
                                              <a:pt x="82" y="1"/>
                                            </a:cubicBezTo>
                                            <a:cubicBezTo>
                                              <a:pt x="101" y="3"/>
                                              <a:pt x="119" y="13"/>
                                              <a:pt x="137" y="19"/>
                                            </a:cubicBezTo>
                                            <a:cubicBezTo>
                                              <a:pt x="146" y="22"/>
                                              <a:pt x="165" y="28"/>
                                              <a:pt x="165" y="28"/>
                                            </a:cubicBezTo>
                                            <a:cubicBezTo>
                                              <a:pt x="190" y="54"/>
                                              <a:pt x="212" y="56"/>
                                              <a:pt x="247" y="65"/>
                                            </a:cubicBezTo>
                                            <a:cubicBezTo>
                                              <a:pt x="273" y="82"/>
                                              <a:pt x="294" y="103"/>
                                              <a:pt x="320" y="120"/>
                                            </a:cubicBezTo>
                                            <a:cubicBezTo>
                                              <a:pt x="326" y="129"/>
                                              <a:pt x="333" y="137"/>
                                              <a:pt x="338" y="147"/>
                                            </a:cubicBezTo>
                                            <a:cubicBezTo>
                                              <a:pt x="342" y="156"/>
                                              <a:pt x="339" y="169"/>
                                              <a:pt x="347" y="175"/>
                                            </a:cubicBezTo>
                                            <a:cubicBezTo>
                                              <a:pt x="363" y="186"/>
                                              <a:pt x="384" y="187"/>
                                              <a:pt x="402" y="193"/>
                                            </a:cubicBezTo>
                                            <a:cubicBezTo>
                                              <a:pt x="411" y="196"/>
                                              <a:pt x="430" y="202"/>
                                              <a:pt x="430" y="202"/>
                                            </a:cubicBezTo>
                                            <a:cubicBezTo>
                                              <a:pt x="430" y="202"/>
                                              <a:pt x="411" y="196"/>
                                              <a:pt x="402" y="193"/>
                                            </a:cubicBezTo>
                                            <a:cubicBezTo>
                                              <a:pt x="384" y="187"/>
                                              <a:pt x="365" y="187"/>
                                              <a:pt x="347" y="184"/>
                                            </a:cubicBezTo>
                                            <a:cubicBezTo>
                                              <a:pt x="344" y="175"/>
                                              <a:pt x="347" y="159"/>
                                              <a:pt x="338" y="156"/>
                                            </a:cubicBezTo>
                                            <a:cubicBezTo>
                                              <a:pt x="308" y="146"/>
                                              <a:pt x="291" y="168"/>
                                              <a:pt x="274" y="184"/>
                                            </a:cubicBezTo>
                                            <a:cubicBezTo>
                                              <a:pt x="210" y="163"/>
                                              <a:pt x="237" y="173"/>
                                              <a:pt x="192" y="156"/>
                                            </a:cubicBezTo>
                                            <a:cubicBezTo>
                                              <a:pt x="165" y="184"/>
                                              <a:pt x="148" y="184"/>
                                              <a:pt x="110" y="184"/>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1800">
                                          <a:latin typeface="Times New Roman" panose="02020603050405020304" pitchFamily="18" charset="0"/>
                                          <a:cs typeface="Times New Roman" panose="02020603050405020304" pitchFamily="18" charset="0"/>
                                        </a:endParaRPr>
                                      </a:p>
                                    </p:txBody>
                                  </p:sp>
                                </p:grpSp>
                                <p:sp>
                                  <p:nvSpPr>
                                    <p:cNvPr id="59415" name="Freeform 24"/>
                                    <p:cNvSpPr>
                                      <a:spLocks/>
                                    </p:cNvSpPr>
                                    <p:nvPr/>
                                  </p:nvSpPr>
                                  <p:spPr bwMode="auto">
                                    <a:xfrm>
                                      <a:off x="1810" y="1243"/>
                                      <a:ext cx="512" cy="293"/>
                                    </a:xfrm>
                                    <a:custGeom>
                                      <a:avLst/>
                                      <a:gdLst>
                                        <a:gd name="T0" fmla="*/ 0 w 512"/>
                                        <a:gd name="T1" fmla="*/ 0 h 293"/>
                                        <a:gd name="T2" fmla="*/ 28 w 512"/>
                                        <a:gd name="T3" fmla="*/ 10 h 293"/>
                                        <a:gd name="T4" fmla="*/ 37 w 512"/>
                                        <a:gd name="T5" fmla="*/ 46 h 293"/>
                                        <a:gd name="T6" fmla="*/ 119 w 512"/>
                                        <a:gd name="T7" fmla="*/ 55 h 293"/>
                                        <a:gd name="T8" fmla="*/ 110 w 512"/>
                                        <a:gd name="T9" fmla="*/ 83 h 293"/>
                                        <a:gd name="T10" fmla="*/ 92 w 512"/>
                                        <a:gd name="T11" fmla="*/ 110 h 293"/>
                                        <a:gd name="T12" fmla="*/ 137 w 512"/>
                                        <a:gd name="T13" fmla="*/ 138 h 293"/>
                                        <a:gd name="T14" fmla="*/ 201 w 512"/>
                                        <a:gd name="T15" fmla="*/ 156 h 293"/>
                                        <a:gd name="T16" fmla="*/ 265 w 512"/>
                                        <a:gd name="T17" fmla="*/ 183 h 293"/>
                                        <a:gd name="T18" fmla="*/ 284 w 512"/>
                                        <a:gd name="T19" fmla="*/ 202 h 293"/>
                                        <a:gd name="T20" fmla="*/ 339 w 512"/>
                                        <a:gd name="T21" fmla="*/ 229 h 293"/>
                                        <a:gd name="T22" fmla="*/ 366 w 512"/>
                                        <a:gd name="T23" fmla="*/ 247 h 293"/>
                                        <a:gd name="T24" fmla="*/ 393 w 512"/>
                                        <a:gd name="T25" fmla="*/ 256 h 293"/>
                                        <a:gd name="T26" fmla="*/ 439 w 512"/>
                                        <a:gd name="T27" fmla="*/ 293 h 293"/>
                                        <a:gd name="T28" fmla="*/ 512 w 512"/>
                                        <a:gd name="T29" fmla="*/ 284 h 2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2"/>
                                        <a:gd name="T46" fmla="*/ 0 h 293"/>
                                        <a:gd name="T47" fmla="*/ 512 w 512"/>
                                        <a:gd name="T48" fmla="*/ 293 h 2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2" h="293">
                                          <a:moveTo>
                                            <a:pt x="0" y="0"/>
                                          </a:moveTo>
                                          <a:cubicBezTo>
                                            <a:pt x="9" y="3"/>
                                            <a:pt x="22" y="2"/>
                                            <a:pt x="28" y="10"/>
                                          </a:cubicBezTo>
                                          <a:cubicBezTo>
                                            <a:pt x="36" y="20"/>
                                            <a:pt x="26" y="41"/>
                                            <a:pt x="37" y="46"/>
                                          </a:cubicBezTo>
                                          <a:cubicBezTo>
                                            <a:pt x="62" y="58"/>
                                            <a:pt x="92" y="52"/>
                                            <a:pt x="119" y="55"/>
                                          </a:cubicBezTo>
                                          <a:cubicBezTo>
                                            <a:pt x="152" y="89"/>
                                            <a:pt x="136" y="62"/>
                                            <a:pt x="110" y="83"/>
                                          </a:cubicBezTo>
                                          <a:cubicBezTo>
                                            <a:pt x="102" y="90"/>
                                            <a:pt x="98" y="101"/>
                                            <a:pt x="92" y="110"/>
                                          </a:cubicBezTo>
                                          <a:cubicBezTo>
                                            <a:pt x="171" y="136"/>
                                            <a:pt x="73" y="99"/>
                                            <a:pt x="137" y="138"/>
                                          </a:cubicBezTo>
                                          <a:cubicBezTo>
                                            <a:pt x="145" y="143"/>
                                            <a:pt x="196" y="155"/>
                                            <a:pt x="201" y="156"/>
                                          </a:cubicBezTo>
                                          <a:cubicBezTo>
                                            <a:pt x="245" y="198"/>
                                            <a:pt x="186" y="149"/>
                                            <a:pt x="265" y="183"/>
                                          </a:cubicBezTo>
                                          <a:cubicBezTo>
                                            <a:pt x="273" y="187"/>
                                            <a:pt x="277" y="196"/>
                                            <a:pt x="284" y="202"/>
                                          </a:cubicBezTo>
                                          <a:cubicBezTo>
                                            <a:pt x="309" y="222"/>
                                            <a:pt x="310" y="220"/>
                                            <a:pt x="339" y="229"/>
                                          </a:cubicBezTo>
                                          <a:cubicBezTo>
                                            <a:pt x="348" y="235"/>
                                            <a:pt x="356" y="242"/>
                                            <a:pt x="366" y="247"/>
                                          </a:cubicBezTo>
                                          <a:cubicBezTo>
                                            <a:pt x="374" y="251"/>
                                            <a:pt x="385" y="251"/>
                                            <a:pt x="393" y="256"/>
                                          </a:cubicBezTo>
                                          <a:cubicBezTo>
                                            <a:pt x="410" y="266"/>
                                            <a:pt x="423" y="282"/>
                                            <a:pt x="439" y="293"/>
                                          </a:cubicBezTo>
                                          <a:cubicBezTo>
                                            <a:pt x="506" y="284"/>
                                            <a:pt x="481" y="284"/>
                                            <a:pt x="512" y="284"/>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1800">
                                        <a:latin typeface="Times New Roman" panose="02020603050405020304" pitchFamily="18" charset="0"/>
                                        <a:cs typeface="Times New Roman" panose="02020603050405020304" pitchFamily="18" charset="0"/>
                                      </a:endParaRPr>
                                    </a:p>
                                  </p:txBody>
                                </p:sp>
                              </p:grpSp>
                              <p:sp>
                                <p:nvSpPr>
                                  <p:cNvPr id="59416" name="Freeform 25"/>
                                  <p:cNvSpPr>
                                    <a:spLocks/>
                                  </p:cNvSpPr>
                                  <p:nvPr/>
                                </p:nvSpPr>
                                <p:spPr bwMode="auto">
                                  <a:xfrm>
                                    <a:off x="2816" y="2203"/>
                                    <a:ext cx="265" cy="549"/>
                                  </a:xfrm>
                                  <a:custGeom>
                                    <a:avLst/>
                                    <a:gdLst>
                                      <a:gd name="T0" fmla="*/ 256 w 265"/>
                                      <a:gd name="T1" fmla="*/ 0 h 549"/>
                                      <a:gd name="T2" fmla="*/ 265 w 265"/>
                                      <a:gd name="T3" fmla="*/ 101 h 549"/>
                                      <a:gd name="T4" fmla="*/ 238 w 265"/>
                                      <a:gd name="T5" fmla="*/ 247 h 549"/>
                                      <a:gd name="T6" fmla="*/ 210 w 265"/>
                                      <a:gd name="T7" fmla="*/ 256 h 549"/>
                                      <a:gd name="T8" fmla="*/ 155 w 265"/>
                                      <a:gd name="T9" fmla="*/ 357 h 549"/>
                                      <a:gd name="T10" fmla="*/ 165 w 265"/>
                                      <a:gd name="T11" fmla="*/ 384 h 549"/>
                                      <a:gd name="T12" fmla="*/ 192 w 265"/>
                                      <a:gd name="T13" fmla="*/ 394 h 549"/>
                                      <a:gd name="T14" fmla="*/ 165 w 265"/>
                                      <a:gd name="T15" fmla="*/ 421 h 549"/>
                                      <a:gd name="T16" fmla="*/ 82 w 265"/>
                                      <a:gd name="T17" fmla="*/ 467 h 549"/>
                                      <a:gd name="T18" fmla="*/ 37 w 265"/>
                                      <a:gd name="T19" fmla="*/ 512 h 549"/>
                                      <a:gd name="T20" fmla="*/ 27 w 265"/>
                                      <a:gd name="T21" fmla="*/ 540 h 549"/>
                                      <a:gd name="T22" fmla="*/ 0 w 265"/>
                                      <a:gd name="T23" fmla="*/ 549 h 5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5"/>
                                      <a:gd name="T37" fmla="*/ 0 h 549"/>
                                      <a:gd name="T38" fmla="*/ 265 w 265"/>
                                      <a:gd name="T39" fmla="*/ 549 h 5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5" h="549">
                                        <a:moveTo>
                                          <a:pt x="256" y="0"/>
                                        </a:moveTo>
                                        <a:cubicBezTo>
                                          <a:pt x="223" y="34"/>
                                          <a:pt x="206" y="81"/>
                                          <a:pt x="265" y="101"/>
                                        </a:cubicBezTo>
                                        <a:cubicBezTo>
                                          <a:pt x="265" y="105"/>
                                          <a:pt x="252" y="230"/>
                                          <a:pt x="238" y="247"/>
                                        </a:cubicBezTo>
                                        <a:cubicBezTo>
                                          <a:pt x="232" y="255"/>
                                          <a:pt x="219" y="253"/>
                                          <a:pt x="210" y="256"/>
                                        </a:cubicBezTo>
                                        <a:cubicBezTo>
                                          <a:pt x="168" y="300"/>
                                          <a:pt x="219" y="336"/>
                                          <a:pt x="155" y="357"/>
                                        </a:cubicBezTo>
                                        <a:cubicBezTo>
                                          <a:pt x="158" y="366"/>
                                          <a:pt x="158" y="377"/>
                                          <a:pt x="165" y="384"/>
                                        </a:cubicBezTo>
                                        <a:cubicBezTo>
                                          <a:pt x="172" y="391"/>
                                          <a:pt x="192" y="384"/>
                                          <a:pt x="192" y="394"/>
                                        </a:cubicBezTo>
                                        <a:cubicBezTo>
                                          <a:pt x="192" y="407"/>
                                          <a:pt x="175" y="413"/>
                                          <a:pt x="165" y="421"/>
                                        </a:cubicBezTo>
                                        <a:cubicBezTo>
                                          <a:pt x="117" y="459"/>
                                          <a:pt x="124" y="453"/>
                                          <a:pt x="82" y="467"/>
                                        </a:cubicBezTo>
                                        <a:cubicBezTo>
                                          <a:pt x="55" y="485"/>
                                          <a:pt x="52" y="482"/>
                                          <a:pt x="37" y="512"/>
                                        </a:cubicBezTo>
                                        <a:cubicBezTo>
                                          <a:pt x="33" y="521"/>
                                          <a:pt x="34" y="533"/>
                                          <a:pt x="27" y="540"/>
                                        </a:cubicBezTo>
                                        <a:cubicBezTo>
                                          <a:pt x="20" y="547"/>
                                          <a:pt x="0" y="549"/>
                                          <a:pt x="0" y="549"/>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1800">
                                      <a:latin typeface="Times New Roman" panose="02020603050405020304" pitchFamily="18" charset="0"/>
                                      <a:cs typeface="Times New Roman" panose="02020603050405020304" pitchFamily="18" charset="0"/>
                                    </a:endParaRPr>
                                  </a:p>
                                </p:txBody>
                              </p:sp>
                            </p:grpSp>
                            <p:sp>
                              <p:nvSpPr>
                                <p:cNvPr id="59417" name="Freeform 26"/>
                                <p:cNvSpPr>
                                  <a:spLocks/>
                                </p:cNvSpPr>
                                <p:nvPr/>
                              </p:nvSpPr>
                              <p:spPr bwMode="auto">
                                <a:xfrm>
                                  <a:off x="2853" y="2953"/>
                                  <a:ext cx="420" cy="174"/>
                                </a:xfrm>
                                <a:custGeom>
                                  <a:avLst/>
                                  <a:gdLst>
                                    <a:gd name="T0" fmla="*/ 420 w 420"/>
                                    <a:gd name="T1" fmla="*/ 174 h 174"/>
                                    <a:gd name="T2" fmla="*/ 393 w 420"/>
                                    <a:gd name="T3" fmla="*/ 165 h 174"/>
                                    <a:gd name="T4" fmla="*/ 384 w 420"/>
                                    <a:gd name="T5" fmla="*/ 137 h 174"/>
                                    <a:gd name="T6" fmla="*/ 338 w 420"/>
                                    <a:gd name="T7" fmla="*/ 110 h 174"/>
                                    <a:gd name="T8" fmla="*/ 283 w 420"/>
                                    <a:gd name="T9" fmla="*/ 119 h 174"/>
                                    <a:gd name="T10" fmla="*/ 256 w 420"/>
                                    <a:gd name="T11" fmla="*/ 146 h 174"/>
                                    <a:gd name="T12" fmla="*/ 192 w 420"/>
                                    <a:gd name="T13" fmla="*/ 137 h 174"/>
                                    <a:gd name="T14" fmla="*/ 155 w 420"/>
                                    <a:gd name="T15" fmla="*/ 92 h 174"/>
                                    <a:gd name="T16" fmla="*/ 146 w 420"/>
                                    <a:gd name="T17" fmla="*/ 64 h 174"/>
                                    <a:gd name="T18" fmla="*/ 118 w 420"/>
                                    <a:gd name="T19" fmla="*/ 46 h 174"/>
                                    <a:gd name="T20" fmla="*/ 0 w 420"/>
                                    <a:gd name="T21" fmla="*/ 0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0"/>
                                    <a:gd name="T34" fmla="*/ 0 h 174"/>
                                    <a:gd name="T35" fmla="*/ 420 w 420"/>
                                    <a:gd name="T36" fmla="*/ 174 h 1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0" h="174">
                                      <a:moveTo>
                                        <a:pt x="420" y="174"/>
                                      </a:moveTo>
                                      <a:cubicBezTo>
                                        <a:pt x="411" y="171"/>
                                        <a:pt x="400" y="172"/>
                                        <a:pt x="393" y="165"/>
                                      </a:cubicBezTo>
                                      <a:cubicBezTo>
                                        <a:pt x="386" y="158"/>
                                        <a:pt x="389" y="145"/>
                                        <a:pt x="384" y="137"/>
                                      </a:cubicBezTo>
                                      <a:cubicBezTo>
                                        <a:pt x="372" y="117"/>
                                        <a:pt x="358" y="117"/>
                                        <a:pt x="338" y="110"/>
                                      </a:cubicBezTo>
                                      <a:cubicBezTo>
                                        <a:pt x="320" y="113"/>
                                        <a:pt x="300" y="112"/>
                                        <a:pt x="283" y="119"/>
                                      </a:cubicBezTo>
                                      <a:cubicBezTo>
                                        <a:pt x="271" y="124"/>
                                        <a:pt x="268" y="144"/>
                                        <a:pt x="256" y="146"/>
                                      </a:cubicBezTo>
                                      <a:cubicBezTo>
                                        <a:pt x="235" y="150"/>
                                        <a:pt x="213" y="140"/>
                                        <a:pt x="192" y="137"/>
                                      </a:cubicBezTo>
                                      <a:cubicBezTo>
                                        <a:pt x="174" y="120"/>
                                        <a:pt x="167" y="116"/>
                                        <a:pt x="155" y="92"/>
                                      </a:cubicBezTo>
                                      <a:cubicBezTo>
                                        <a:pt x="151" y="83"/>
                                        <a:pt x="152" y="72"/>
                                        <a:pt x="146" y="64"/>
                                      </a:cubicBezTo>
                                      <a:cubicBezTo>
                                        <a:pt x="139" y="55"/>
                                        <a:pt x="127" y="53"/>
                                        <a:pt x="118" y="46"/>
                                      </a:cubicBezTo>
                                      <a:cubicBezTo>
                                        <a:pt x="75" y="10"/>
                                        <a:pt x="61" y="0"/>
                                        <a:pt x="0" y="0"/>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1800">
                                    <a:latin typeface="Times New Roman" panose="02020603050405020304" pitchFamily="18" charset="0"/>
                                    <a:cs typeface="Times New Roman" panose="02020603050405020304" pitchFamily="18" charset="0"/>
                                  </a:endParaRPr>
                                </a:p>
                              </p:txBody>
                            </p:sp>
                          </p:grpSp>
                          <p:sp>
                            <p:nvSpPr>
                              <p:cNvPr id="59418" name="Freeform 27"/>
                              <p:cNvSpPr>
                                <a:spLocks/>
                              </p:cNvSpPr>
                              <p:nvPr/>
                            </p:nvSpPr>
                            <p:spPr bwMode="auto">
                              <a:xfrm>
                                <a:off x="2121" y="3483"/>
                                <a:ext cx="503" cy="319"/>
                              </a:xfrm>
                              <a:custGeom>
                                <a:avLst/>
                                <a:gdLst>
                                  <a:gd name="T0" fmla="*/ 0 w 503"/>
                                  <a:gd name="T1" fmla="*/ 0 h 319"/>
                                  <a:gd name="T2" fmla="*/ 18 w 503"/>
                                  <a:gd name="T3" fmla="*/ 19 h 319"/>
                                  <a:gd name="T4" fmla="*/ 46 w 503"/>
                                  <a:gd name="T5" fmla="*/ 28 h 319"/>
                                  <a:gd name="T6" fmla="*/ 92 w 503"/>
                                  <a:gd name="T7" fmla="*/ 92 h 319"/>
                                  <a:gd name="T8" fmla="*/ 128 w 503"/>
                                  <a:gd name="T9" fmla="*/ 138 h 319"/>
                                  <a:gd name="T10" fmla="*/ 265 w 503"/>
                                  <a:gd name="T11" fmla="*/ 165 h 319"/>
                                  <a:gd name="T12" fmla="*/ 329 w 503"/>
                                  <a:gd name="T13" fmla="*/ 211 h 319"/>
                                  <a:gd name="T14" fmla="*/ 402 w 503"/>
                                  <a:gd name="T15" fmla="*/ 247 h 319"/>
                                  <a:gd name="T16" fmla="*/ 430 w 503"/>
                                  <a:gd name="T17" fmla="*/ 256 h 319"/>
                                  <a:gd name="T18" fmla="*/ 457 w 503"/>
                                  <a:gd name="T19" fmla="*/ 256 h 319"/>
                                  <a:gd name="T20" fmla="*/ 503 w 503"/>
                                  <a:gd name="T21" fmla="*/ 266 h 319"/>
                                  <a:gd name="T22" fmla="*/ 430 w 503"/>
                                  <a:gd name="T23" fmla="*/ 220 h 319"/>
                                  <a:gd name="T24" fmla="*/ 284 w 503"/>
                                  <a:gd name="T25" fmla="*/ 183 h 3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3"/>
                                  <a:gd name="T40" fmla="*/ 0 h 319"/>
                                  <a:gd name="T41" fmla="*/ 503 w 503"/>
                                  <a:gd name="T42" fmla="*/ 319 h 3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3" h="319">
                                    <a:moveTo>
                                      <a:pt x="0" y="0"/>
                                    </a:moveTo>
                                    <a:cubicBezTo>
                                      <a:pt x="6" y="6"/>
                                      <a:pt x="11" y="14"/>
                                      <a:pt x="18" y="19"/>
                                    </a:cubicBezTo>
                                    <a:cubicBezTo>
                                      <a:pt x="26" y="24"/>
                                      <a:pt x="40" y="20"/>
                                      <a:pt x="46" y="28"/>
                                    </a:cubicBezTo>
                                    <a:cubicBezTo>
                                      <a:pt x="100" y="103"/>
                                      <a:pt x="29" y="72"/>
                                      <a:pt x="92" y="92"/>
                                    </a:cubicBezTo>
                                    <a:cubicBezTo>
                                      <a:pt x="96" y="99"/>
                                      <a:pt x="117" y="133"/>
                                      <a:pt x="128" y="138"/>
                                    </a:cubicBezTo>
                                    <a:cubicBezTo>
                                      <a:pt x="163" y="153"/>
                                      <a:pt x="229" y="160"/>
                                      <a:pt x="265" y="165"/>
                                    </a:cubicBezTo>
                                    <a:cubicBezTo>
                                      <a:pt x="322" y="183"/>
                                      <a:pt x="273" y="192"/>
                                      <a:pt x="329" y="211"/>
                                    </a:cubicBezTo>
                                    <a:cubicBezTo>
                                      <a:pt x="362" y="242"/>
                                      <a:pt x="340" y="227"/>
                                      <a:pt x="402" y="247"/>
                                    </a:cubicBezTo>
                                    <a:cubicBezTo>
                                      <a:pt x="411" y="250"/>
                                      <a:pt x="430" y="256"/>
                                      <a:pt x="430" y="256"/>
                                    </a:cubicBezTo>
                                    <a:cubicBezTo>
                                      <a:pt x="450" y="319"/>
                                      <a:pt x="425" y="265"/>
                                      <a:pt x="457" y="256"/>
                                    </a:cubicBezTo>
                                    <a:cubicBezTo>
                                      <a:pt x="472" y="252"/>
                                      <a:pt x="488" y="263"/>
                                      <a:pt x="503" y="266"/>
                                    </a:cubicBezTo>
                                    <a:cubicBezTo>
                                      <a:pt x="477" y="238"/>
                                      <a:pt x="469" y="230"/>
                                      <a:pt x="430" y="220"/>
                                    </a:cubicBezTo>
                                    <a:cubicBezTo>
                                      <a:pt x="360" y="175"/>
                                      <a:pt x="405" y="183"/>
                                      <a:pt x="284" y="183"/>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1800">
                                  <a:latin typeface="Times New Roman" panose="02020603050405020304" pitchFamily="18" charset="0"/>
                                  <a:cs typeface="Times New Roman" panose="02020603050405020304" pitchFamily="18" charset="0"/>
                                </a:endParaRPr>
                              </a:p>
                            </p:txBody>
                          </p:sp>
                        </p:grpSp>
                        <p:sp>
                          <p:nvSpPr>
                            <p:cNvPr id="59419" name="Freeform 28"/>
                            <p:cNvSpPr>
                              <a:spLocks/>
                            </p:cNvSpPr>
                            <p:nvPr/>
                          </p:nvSpPr>
                          <p:spPr bwMode="auto">
                            <a:xfrm>
                              <a:off x="2095" y="293"/>
                              <a:ext cx="438" cy="795"/>
                            </a:xfrm>
                            <a:custGeom>
                              <a:avLst/>
                              <a:gdLst>
                                <a:gd name="T0" fmla="*/ 72 w 438"/>
                                <a:gd name="T1" fmla="*/ 0 h 795"/>
                                <a:gd name="T2" fmla="*/ 99 w 438"/>
                                <a:gd name="T3" fmla="*/ 18 h 795"/>
                                <a:gd name="T4" fmla="*/ 118 w 438"/>
                                <a:gd name="T5" fmla="*/ 73 h 795"/>
                                <a:gd name="T6" fmla="*/ 108 w 438"/>
                                <a:gd name="T7" fmla="*/ 164 h 795"/>
                                <a:gd name="T8" fmla="*/ 63 w 438"/>
                                <a:gd name="T9" fmla="*/ 173 h 795"/>
                                <a:gd name="T10" fmla="*/ 44 w 438"/>
                                <a:gd name="T11" fmla="*/ 228 h 795"/>
                                <a:gd name="T12" fmla="*/ 54 w 438"/>
                                <a:gd name="T13" fmla="*/ 274 h 795"/>
                                <a:gd name="T14" fmla="*/ 35 w 438"/>
                                <a:gd name="T15" fmla="*/ 347 h 795"/>
                                <a:gd name="T16" fmla="*/ 63 w 438"/>
                                <a:gd name="T17" fmla="*/ 493 h 795"/>
                                <a:gd name="T18" fmla="*/ 81 w 438"/>
                                <a:gd name="T19" fmla="*/ 512 h 795"/>
                                <a:gd name="T20" fmla="*/ 90 w 438"/>
                                <a:gd name="T21" fmla="*/ 557 h 795"/>
                                <a:gd name="T22" fmla="*/ 127 w 438"/>
                                <a:gd name="T23" fmla="*/ 566 h 795"/>
                                <a:gd name="T24" fmla="*/ 246 w 438"/>
                                <a:gd name="T25" fmla="*/ 612 h 795"/>
                                <a:gd name="T26" fmla="*/ 255 w 438"/>
                                <a:gd name="T27" fmla="*/ 676 h 795"/>
                                <a:gd name="T28" fmla="*/ 282 w 438"/>
                                <a:gd name="T29" fmla="*/ 685 h 795"/>
                                <a:gd name="T30" fmla="*/ 319 w 438"/>
                                <a:gd name="T31" fmla="*/ 722 h 795"/>
                                <a:gd name="T32" fmla="*/ 337 w 438"/>
                                <a:gd name="T33" fmla="*/ 777 h 795"/>
                                <a:gd name="T34" fmla="*/ 438 w 438"/>
                                <a:gd name="T35" fmla="*/ 795 h 7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8"/>
                                <a:gd name="T55" fmla="*/ 0 h 795"/>
                                <a:gd name="T56" fmla="*/ 438 w 438"/>
                                <a:gd name="T57" fmla="*/ 795 h 7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8" h="795">
                                  <a:moveTo>
                                    <a:pt x="72" y="0"/>
                                  </a:moveTo>
                                  <a:cubicBezTo>
                                    <a:pt x="81" y="6"/>
                                    <a:pt x="93" y="9"/>
                                    <a:pt x="99" y="18"/>
                                  </a:cubicBezTo>
                                  <a:cubicBezTo>
                                    <a:pt x="109" y="34"/>
                                    <a:pt x="118" y="73"/>
                                    <a:pt x="118" y="73"/>
                                  </a:cubicBezTo>
                                  <a:cubicBezTo>
                                    <a:pt x="115" y="103"/>
                                    <a:pt x="123" y="137"/>
                                    <a:pt x="108" y="164"/>
                                  </a:cubicBezTo>
                                  <a:cubicBezTo>
                                    <a:pt x="101" y="177"/>
                                    <a:pt x="76" y="164"/>
                                    <a:pt x="63" y="173"/>
                                  </a:cubicBezTo>
                                  <a:cubicBezTo>
                                    <a:pt x="47" y="184"/>
                                    <a:pt x="51" y="210"/>
                                    <a:pt x="44" y="228"/>
                                  </a:cubicBezTo>
                                  <a:cubicBezTo>
                                    <a:pt x="47" y="243"/>
                                    <a:pt x="48" y="259"/>
                                    <a:pt x="54" y="274"/>
                                  </a:cubicBezTo>
                                  <a:cubicBezTo>
                                    <a:pt x="69" y="314"/>
                                    <a:pt x="97" y="327"/>
                                    <a:pt x="35" y="347"/>
                                  </a:cubicBezTo>
                                  <a:cubicBezTo>
                                    <a:pt x="17" y="401"/>
                                    <a:pt x="0" y="473"/>
                                    <a:pt x="63" y="493"/>
                                  </a:cubicBezTo>
                                  <a:cubicBezTo>
                                    <a:pt x="69" y="499"/>
                                    <a:pt x="78" y="504"/>
                                    <a:pt x="81" y="512"/>
                                  </a:cubicBezTo>
                                  <a:cubicBezTo>
                                    <a:pt x="87" y="526"/>
                                    <a:pt x="80" y="545"/>
                                    <a:pt x="90" y="557"/>
                                  </a:cubicBezTo>
                                  <a:cubicBezTo>
                                    <a:pt x="98" y="567"/>
                                    <a:pt x="115" y="563"/>
                                    <a:pt x="127" y="566"/>
                                  </a:cubicBezTo>
                                  <a:cubicBezTo>
                                    <a:pt x="162" y="603"/>
                                    <a:pt x="209" y="577"/>
                                    <a:pt x="246" y="612"/>
                                  </a:cubicBezTo>
                                  <a:cubicBezTo>
                                    <a:pt x="249" y="633"/>
                                    <a:pt x="245" y="657"/>
                                    <a:pt x="255" y="676"/>
                                  </a:cubicBezTo>
                                  <a:cubicBezTo>
                                    <a:pt x="259" y="685"/>
                                    <a:pt x="274" y="680"/>
                                    <a:pt x="282" y="685"/>
                                  </a:cubicBezTo>
                                  <a:cubicBezTo>
                                    <a:pt x="297" y="694"/>
                                    <a:pt x="306" y="710"/>
                                    <a:pt x="319" y="722"/>
                                  </a:cubicBezTo>
                                  <a:cubicBezTo>
                                    <a:pt x="325" y="740"/>
                                    <a:pt x="318" y="773"/>
                                    <a:pt x="337" y="777"/>
                                  </a:cubicBezTo>
                                  <a:cubicBezTo>
                                    <a:pt x="372" y="784"/>
                                    <a:pt x="403" y="795"/>
                                    <a:pt x="438" y="795"/>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1800">
                                <a:latin typeface="Times New Roman" panose="02020603050405020304" pitchFamily="18" charset="0"/>
                                <a:cs typeface="Times New Roman" panose="02020603050405020304" pitchFamily="18" charset="0"/>
                              </a:endParaRPr>
                            </a:p>
                          </p:txBody>
                        </p:sp>
                      </p:grpSp>
                      <p:sp>
                        <p:nvSpPr>
                          <p:cNvPr id="59420" name="Freeform 29"/>
                          <p:cNvSpPr>
                            <a:spLocks/>
                          </p:cNvSpPr>
                          <p:nvPr/>
                        </p:nvSpPr>
                        <p:spPr bwMode="auto">
                          <a:xfrm>
                            <a:off x="3163" y="2551"/>
                            <a:ext cx="250" cy="408"/>
                          </a:xfrm>
                          <a:custGeom>
                            <a:avLst/>
                            <a:gdLst>
                              <a:gd name="T0" fmla="*/ 0 w 250"/>
                              <a:gd name="T1" fmla="*/ 0 h 408"/>
                              <a:gd name="T2" fmla="*/ 10 w 250"/>
                              <a:gd name="T3" fmla="*/ 55 h 408"/>
                              <a:gd name="T4" fmla="*/ 37 w 250"/>
                              <a:gd name="T5" fmla="*/ 64 h 408"/>
                              <a:gd name="T6" fmla="*/ 46 w 250"/>
                              <a:gd name="T7" fmla="*/ 100 h 408"/>
                              <a:gd name="T8" fmla="*/ 64 w 250"/>
                              <a:gd name="T9" fmla="*/ 119 h 408"/>
                              <a:gd name="T10" fmla="*/ 74 w 250"/>
                              <a:gd name="T11" fmla="*/ 146 h 408"/>
                              <a:gd name="T12" fmla="*/ 92 w 250"/>
                              <a:gd name="T13" fmla="*/ 174 h 408"/>
                              <a:gd name="T14" fmla="*/ 55 w 250"/>
                              <a:gd name="T15" fmla="*/ 183 h 408"/>
                              <a:gd name="T16" fmla="*/ 74 w 250"/>
                              <a:gd name="T17" fmla="*/ 228 h 408"/>
                              <a:gd name="T18" fmla="*/ 55 w 250"/>
                              <a:gd name="T19" fmla="*/ 247 h 408"/>
                              <a:gd name="T20" fmla="*/ 37 w 250"/>
                              <a:gd name="T21" fmla="*/ 274 h 408"/>
                              <a:gd name="T22" fmla="*/ 46 w 250"/>
                              <a:gd name="T23" fmla="*/ 320 h 408"/>
                              <a:gd name="T24" fmla="*/ 74 w 250"/>
                              <a:gd name="T25" fmla="*/ 329 h 408"/>
                              <a:gd name="T26" fmla="*/ 83 w 250"/>
                              <a:gd name="T27" fmla="*/ 366 h 408"/>
                              <a:gd name="T28" fmla="*/ 202 w 250"/>
                              <a:gd name="T29" fmla="*/ 402 h 408"/>
                              <a:gd name="T30" fmla="*/ 247 w 250"/>
                              <a:gd name="T31" fmla="*/ 384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0"/>
                              <a:gd name="T49" fmla="*/ 0 h 408"/>
                              <a:gd name="T50" fmla="*/ 250 w 250"/>
                              <a:gd name="T51" fmla="*/ 408 h 4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0" h="408">
                                <a:moveTo>
                                  <a:pt x="0" y="0"/>
                                </a:moveTo>
                                <a:cubicBezTo>
                                  <a:pt x="3" y="18"/>
                                  <a:pt x="1" y="39"/>
                                  <a:pt x="10" y="55"/>
                                </a:cubicBezTo>
                                <a:cubicBezTo>
                                  <a:pt x="15" y="63"/>
                                  <a:pt x="31" y="57"/>
                                  <a:pt x="37" y="64"/>
                                </a:cubicBezTo>
                                <a:cubicBezTo>
                                  <a:pt x="45" y="74"/>
                                  <a:pt x="41" y="89"/>
                                  <a:pt x="46" y="100"/>
                                </a:cubicBezTo>
                                <a:cubicBezTo>
                                  <a:pt x="50" y="108"/>
                                  <a:pt x="58" y="113"/>
                                  <a:pt x="64" y="119"/>
                                </a:cubicBezTo>
                                <a:cubicBezTo>
                                  <a:pt x="67" y="128"/>
                                  <a:pt x="70" y="137"/>
                                  <a:pt x="74" y="146"/>
                                </a:cubicBezTo>
                                <a:cubicBezTo>
                                  <a:pt x="79" y="156"/>
                                  <a:pt x="97" y="164"/>
                                  <a:pt x="92" y="174"/>
                                </a:cubicBezTo>
                                <a:cubicBezTo>
                                  <a:pt x="86" y="185"/>
                                  <a:pt x="67" y="180"/>
                                  <a:pt x="55" y="183"/>
                                </a:cubicBezTo>
                                <a:cubicBezTo>
                                  <a:pt x="27" y="266"/>
                                  <a:pt x="56" y="152"/>
                                  <a:pt x="74" y="228"/>
                                </a:cubicBezTo>
                                <a:cubicBezTo>
                                  <a:pt x="76" y="237"/>
                                  <a:pt x="61" y="240"/>
                                  <a:pt x="55" y="247"/>
                                </a:cubicBezTo>
                                <a:cubicBezTo>
                                  <a:pt x="48" y="255"/>
                                  <a:pt x="43" y="265"/>
                                  <a:pt x="37" y="274"/>
                                </a:cubicBezTo>
                                <a:cubicBezTo>
                                  <a:pt x="40" y="289"/>
                                  <a:pt x="37" y="307"/>
                                  <a:pt x="46" y="320"/>
                                </a:cubicBezTo>
                                <a:cubicBezTo>
                                  <a:pt x="51" y="328"/>
                                  <a:pt x="68" y="321"/>
                                  <a:pt x="74" y="329"/>
                                </a:cubicBezTo>
                                <a:cubicBezTo>
                                  <a:pt x="82" y="339"/>
                                  <a:pt x="75" y="356"/>
                                  <a:pt x="83" y="366"/>
                                </a:cubicBezTo>
                                <a:cubicBezTo>
                                  <a:pt x="98" y="385"/>
                                  <a:pt x="189" y="400"/>
                                  <a:pt x="202" y="402"/>
                                </a:cubicBezTo>
                                <a:cubicBezTo>
                                  <a:pt x="250" y="392"/>
                                  <a:pt x="247" y="408"/>
                                  <a:pt x="247" y="384"/>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1800">
                              <a:latin typeface="Times New Roman" panose="02020603050405020304" pitchFamily="18" charset="0"/>
                              <a:cs typeface="Times New Roman" panose="02020603050405020304" pitchFamily="18" charset="0"/>
                            </a:endParaRPr>
                          </a:p>
                        </p:txBody>
                      </p:sp>
                    </p:grpSp>
                    <p:sp>
                      <p:nvSpPr>
                        <p:cNvPr id="59421" name="Freeform 30"/>
                        <p:cNvSpPr>
                          <a:spLocks/>
                        </p:cNvSpPr>
                        <p:nvPr/>
                      </p:nvSpPr>
                      <p:spPr bwMode="auto">
                        <a:xfrm>
                          <a:off x="2313" y="3456"/>
                          <a:ext cx="348" cy="183"/>
                        </a:xfrm>
                        <a:custGeom>
                          <a:avLst/>
                          <a:gdLst>
                            <a:gd name="T0" fmla="*/ 348 w 348"/>
                            <a:gd name="T1" fmla="*/ 183 h 183"/>
                            <a:gd name="T2" fmla="*/ 210 w 348"/>
                            <a:gd name="T3" fmla="*/ 137 h 183"/>
                            <a:gd name="T4" fmla="*/ 183 w 348"/>
                            <a:gd name="T5" fmla="*/ 119 h 183"/>
                            <a:gd name="T6" fmla="*/ 128 w 348"/>
                            <a:gd name="T7" fmla="*/ 101 h 183"/>
                            <a:gd name="T8" fmla="*/ 37 w 348"/>
                            <a:gd name="T9" fmla="*/ 55 h 183"/>
                            <a:gd name="T10" fmla="*/ 0 w 348"/>
                            <a:gd name="T11" fmla="*/ 0 h 183"/>
                            <a:gd name="T12" fmla="*/ 0 60000 65536"/>
                            <a:gd name="T13" fmla="*/ 0 60000 65536"/>
                            <a:gd name="T14" fmla="*/ 0 60000 65536"/>
                            <a:gd name="T15" fmla="*/ 0 60000 65536"/>
                            <a:gd name="T16" fmla="*/ 0 60000 65536"/>
                            <a:gd name="T17" fmla="*/ 0 60000 65536"/>
                            <a:gd name="T18" fmla="*/ 0 w 348"/>
                            <a:gd name="T19" fmla="*/ 0 h 183"/>
                            <a:gd name="T20" fmla="*/ 348 w 348"/>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348" h="183">
                              <a:moveTo>
                                <a:pt x="348" y="183"/>
                              </a:moveTo>
                              <a:cubicBezTo>
                                <a:pt x="294" y="132"/>
                                <a:pt x="318" y="147"/>
                                <a:pt x="210" y="137"/>
                              </a:cubicBezTo>
                              <a:cubicBezTo>
                                <a:pt x="201" y="131"/>
                                <a:pt x="193" y="123"/>
                                <a:pt x="183" y="119"/>
                              </a:cubicBezTo>
                              <a:cubicBezTo>
                                <a:pt x="165" y="111"/>
                                <a:pt x="128" y="101"/>
                                <a:pt x="128" y="101"/>
                              </a:cubicBezTo>
                              <a:cubicBezTo>
                                <a:pt x="98" y="70"/>
                                <a:pt x="80" y="64"/>
                                <a:pt x="37" y="55"/>
                              </a:cubicBezTo>
                              <a:cubicBezTo>
                                <a:pt x="18" y="37"/>
                                <a:pt x="0" y="28"/>
                                <a:pt x="0" y="0"/>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1800">
                            <a:latin typeface="Times New Roman" panose="02020603050405020304" pitchFamily="18" charset="0"/>
                            <a:cs typeface="Times New Roman" panose="02020603050405020304" pitchFamily="18" charset="0"/>
                          </a:endParaRPr>
                        </a:p>
                      </p:txBody>
                    </p:sp>
                  </p:grpSp>
                  <p:sp>
                    <p:nvSpPr>
                      <p:cNvPr id="59422" name="Freeform 31"/>
                      <p:cNvSpPr>
                        <a:spLocks/>
                      </p:cNvSpPr>
                      <p:nvPr/>
                    </p:nvSpPr>
                    <p:spPr bwMode="auto">
                      <a:xfrm>
                        <a:off x="2447" y="3191"/>
                        <a:ext cx="579" cy="475"/>
                      </a:xfrm>
                      <a:custGeom>
                        <a:avLst/>
                        <a:gdLst>
                          <a:gd name="T0" fmla="*/ 433 w 579"/>
                          <a:gd name="T1" fmla="*/ 0 h 475"/>
                          <a:gd name="T2" fmla="*/ 287 w 579"/>
                          <a:gd name="T3" fmla="*/ 55 h 475"/>
                          <a:gd name="T4" fmla="*/ 186 w 579"/>
                          <a:gd name="T5" fmla="*/ 46 h 475"/>
                          <a:gd name="T6" fmla="*/ 195 w 579"/>
                          <a:gd name="T7" fmla="*/ 219 h 475"/>
                          <a:gd name="T8" fmla="*/ 232 w 579"/>
                          <a:gd name="T9" fmla="*/ 228 h 475"/>
                          <a:gd name="T10" fmla="*/ 250 w 579"/>
                          <a:gd name="T11" fmla="*/ 247 h 475"/>
                          <a:gd name="T12" fmla="*/ 287 w 579"/>
                          <a:gd name="T13" fmla="*/ 238 h 475"/>
                          <a:gd name="T14" fmla="*/ 332 w 579"/>
                          <a:gd name="T15" fmla="*/ 219 h 475"/>
                          <a:gd name="T16" fmla="*/ 406 w 579"/>
                          <a:gd name="T17" fmla="*/ 265 h 475"/>
                          <a:gd name="T18" fmla="*/ 488 w 579"/>
                          <a:gd name="T19" fmla="*/ 228 h 475"/>
                          <a:gd name="T20" fmla="*/ 570 w 579"/>
                          <a:gd name="T21" fmla="*/ 219 h 475"/>
                          <a:gd name="T22" fmla="*/ 579 w 579"/>
                          <a:gd name="T23" fmla="*/ 192 h 475"/>
                          <a:gd name="T24" fmla="*/ 524 w 579"/>
                          <a:gd name="T25" fmla="*/ 91 h 475"/>
                          <a:gd name="T26" fmla="*/ 570 w 579"/>
                          <a:gd name="T27" fmla="*/ 201 h 475"/>
                          <a:gd name="T28" fmla="*/ 479 w 579"/>
                          <a:gd name="T29" fmla="*/ 219 h 475"/>
                          <a:gd name="T30" fmla="*/ 424 w 579"/>
                          <a:gd name="T31" fmla="*/ 228 h 475"/>
                          <a:gd name="T32" fmla="*/ 387 w 579"/>
                          <a:gd name="T33" fmla="*/ 265 h 475"/>
                          <a:gd name="T34" fmla="*/ 342 w 579"/>
                          <a:gd name="T35" fmla="*/ 228 h 475"/>
                          <a:gd name="T36" fmla="*/ 314 w 579"/>
                          <a:gd name="T37" fmla="*/ 219 h 475"/>
                          <a:gd name="T38" fmla="*/ 287 w 579"/>
                          <a:gd name="T39" fmla="*/ 228 h 475"/>
                          <a:gd name="T40" fmla="*/ 268 w 579"/>
                          <a:gd name="T41" fmla="*/ 247 h 475"/>
                          <a:gd name="T42" fmla="*/ 204 w 579"/>
                          <a:gd name="T43" fmla="*/ 265 h 475"/>
                          <a:gd name="T44" fmla="*/ 195 w 579"/>
                          <a:gd name="T45" fmla="*/ 338 h 475"/>
                          <a:gd name="T46" fmla="*/ 214 w 579"/>
                          <a:gd name="T47" fmla="*/ 439 h 475"/>
                          <a:gd name="T48" fmla="*/ 195 w 579"/>
                          <a:gd name="T49" fmla="*/ 420 h 475"/>
                          <a:gd name="T50" fmla="*/ 186 w 579"/>
                          <a:gd name="T51" fmla="*/ 366 h 475"/>
                          <a:gd name="T52" fmla="*/ 195 w 579"/>
                          <a:gd name="T53" fmla="*/ 448 h 475"/>
                          <a:gd name="T54" fmla="*/ 95 w 579"/>
                          <a:gd name="T55" fmla="*/ 256 h 475"/>
                          <a:gd name="T56" fmla="*/ 76 w 579"/>
                          <a:gd name="T57" fmla="*/ 201 h 475"/>
                          <a:gd name="T58" fmla="*/ 12 w 579"/>
                          <a:gd name="T59" fmla="*/ 146 h 475"/>
                          <a:gd name="T60" fmla="*/ 3 w 579"/>
                          <a:gd name="T61" fmla="*/ 91 h 47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79"/>
                          <a:gd name="T94" fmla="*/ 0 h 475"/>
                          <a:gd name="T95" fmla="*/ 579 w 579"/>
                          <a:gd name="T96" fmla="*/ 475 h 47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79" h="475">
                            <a:moveTo>
                              <a:pt x="433" y="0"/>
                            </a:moveTo>
                            <a:cubicBezTo>
                              <a:pt x="378" y="37"/>
                              <a:pt x="357" y="46"/>
                              <a:pt x="287" y="55"/>
                            </a:cubicBezTo>
                            <a:cubicBezTo>
                              <a:pt x="246" y="47"/>
                              <a:pt x="224" y="32"/>
                              <a:pt x="186" y="46"/>
                            </a:cubicBezTo>
                            <a:cubicBezTo>
                              <a:pt x="189" y="104"/>
                              <a:pt x="181" y="163"/>
                              <a:pt x="195" y="219"/>
                            </a:cubicBezTo>
                            <a:cubicBezTo>
                              <a:pt x="198" y="231"/>
                              <a:pt x="221" y="222"/>
                              <a:pt x="232" y="228"/>
                            </a:cubicBezTo>
                            <a:cubicBezTo>
                              <a:pt x="240" y="232"/>
                              <a:pt x="244" y="241"/>
                              <a:pt x="250" y="247"/>
                            </a:cubicBezTo>
                            <a:cubicBezTo>
                              <a:pt x="262" y="244"/>
                              <a:pt x="277" y="246"/>
                              <a:pt x="287" y="238"/>
                            </a:cubicBezTo>
                            <a:cubicBezTo>
                              <a:pt x="328" y="205"/>
                              <a:pt x="251" y="199"/>
                              <a:pt x="332" y="219"/>
                            </a:cubicBezTo>
                            <a:cubicBezTo>
                              <a:pt x="355" y="242"/>
                              <a:pt x="374" y="255"/>
                              <a:pt x="406" y="265"/>
                            </a:cubicBezTo>
                            <a:cubicBezTo>
                              <a:pt x="424" y="212"/>
                              <a:pt x="429" y="218"/>
                              <a:pt x="488" y="228"/>
                            </a:cubicBezTo>
                            <a:cubicBezTo>
                              <a:pt x="515" y="225"/>
                              <a:pt x="544" y="229"/>
                              <a:pt x="570" y="219"/>
                            </a:cubicBezTo>
                            <a:cubicBezTo>
                              <a:pt x="579" y="216"/>
                              <a:pt x="579" y="201"/>
                              <a:pt x="579" y="192"/>
                            </a:cubicBezTo>
                            <a:cubicBezTo>
                              <a:pt x="579" y="162"/>
                              <a:pt x="544" y="111"/>
                              <a:pt x="524" y="91"/>
                            </a:cubicBezTo>
                            <a:cubicBezTo>
                              <a:pt x="538" y="130"/>
                              <a:pt x="557" y="162"/>
                              <a:pt x="570" y="201"/>
                            </a:cubicBezTo>
                            <a:cubicBezTo>
                              <a:pt x="551" y="258"/>
                              <a:pt x="574" y="219"/>
                              <a:pt x="479" y="219"/>
                            </a:cubicBezTo>
                            <a:cubicBezTo>
                              <a:pt x="460" y="219"/>
                              <a:pt x="442" y="225"/>
                              <a:pt x="424" y="228"/>
                            </a:cubicBezTo>
                            <a:cubicBezTo>
                              <a:pt x="423" y="229"/>
                              <a:pt x="390" y="265"/>
                              <a:pt x="387" y="265"/>
                            </a:cubicBezTo>
                            <a:cubicBezTo>
                              <a:pt x="367" y="265"/>
                              <a:pt x="356" y="236"/>
                              <a:pt x="342" y="228"/>
                            </a:cubicBezTo>
                            <a:cubicBezTo>
                              <a:pt x="334" y="223"/>
                              <a:pt x="323" y="222"/>
                              <a:pt x="314" y="219"/>
                            </a:cubicBezTo>
                            <a:cubicBezTo>
                              <a:pt x="305" y="222"/>
                              <a:pt x="295" y="223"/>
                              <a:pt x="287" y="228"/>
                            </a:cubicBezTo>
                            <a:cubicBezTo>
                              <a:pt x="279" y="233"/>
                              <a:pt x="276" y="243"/>
                              <a:pt x="268" y="247"/>
                            </a:cubicBezTo>
                            <a:cubicBezTo>
                              <a:pt x="248" y="257"/>
                              <a:pt x="225" y="258"/>
                              <a:pt x="204" y="265"/>
                            </a:cubicBezTo>
                            <a:cubicBezTo>
                              <a:pt x="201" y="289"/>
                              <a:pt x="201" y="314"/>
                              <a:pt x="195" y="338"/>
                            </a:cubicBezTo>
                            <a:cubicBezTo>
                              <a:pt x="184" y="380"/>
                              <a:pt x="140" y="415"/>
                              <a:pt x="214" y="439"/>
                            </a:cubicBezTo>
                            <a:cubicBezTo>
                              <a:pt x="208" y="433"/>
                              <a:pt x="198" y="428"/>
                              <a:pt x="195" y="420"/>
                            </a:cubicBezTo>
                            <a:cubicBezTo>
                              <a:pt x="188" y="403"/>
                              <a:pt x="186" y="348"/>
                              <a:pt x="186" y="366"/>
                            </a:cubicBezTo>
                            <a:cubicBezTo>
                              <a:pt x="186" y="393"/>
                              <a:pt x="195" y="475"/>
                              <a:pt x="195" y="448"/>
                            </a:cubicBezTo>
                            <a:cubicBezTo>
                              <a:pt x="195" y="332"/>
                              <a:pt x="204" y="278"/>
                              <a:pt x="95" y="256"/>
                            </a:cubicBezTo>
                            <a:cubicBezTo>
                              <a:pt x="94" y="252"/>
                              <a:pt x="79" y="205"/>
                              <a:pt x="76" y="201"/>
                            </a:cubicBezTo>
                            <a:cubicBezTo>
                              <a:pt x="69" y="193"/>
                              <a:pt x="24" y="157"/>
                              <a:pt x="12" y="146"/>
                            </a:cubicBezTo>
                            <a:cubicBezTo>
                              <a:pt x="0" y="110"/>
                              <a:pt x="3" y="128"/>
                              <a:pt x="3" y="91"/>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1800">
                          <a:latin typeface="Times New Roman" panose="02020603050405020304" pitchFamily="18" charset="0"/>
                          <a:cs typeface="Times New Roman" panose="02020603050405020304" pitchFamily="18" charset="0"/>
                        </a:endParaRPr>
                      </a:p>
                    </p:txBody>
                  </p:sp>
                </p:grpSp>
                <p:sp>
                  <p:nvSpPr>
                    <p:cNvPr id="59423" name="Oval 32"/>
                    <p:cNvSpPr>
                      <a:spLocks noChangeArrowheads="1"/>
                    </p:cNvSpPr>
                    <p:nvPr/>
                  </p:nvSpPr>
                  <p:spPr bwMode="auto">
                    <a:xfrm>
                      <a:off x="2640" y="768"/>
                      <a:ext cx="48" cy="48"/>
                    </a:xfrm>
                    <a:prstGeom prst="ellipse">
                      <a:avLst/>
                    </a:prstGeom>
                    <a:solidFill>
                      <a:srgbClr val="FF0000"/>
                    </a:solidFill>
                    <a:ln w="9525">
                      <a:solidFill>
                        <a:srgbClr val="80008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1800">
                        <a:latin typeface="Times New Roman" panose="02020603050405020304" pitchFamily="18" charset="0"/>
                        <a:cs typeface="Times New Roman" panose="02020603050405020304" pitchFamily="18" charset="0"/>
                      </a:endParaRPr>
                    </a:p>
                  </p:txBody>
                </p:sp>
              </p:grpSp>
              <p:sp>
                <p:nvSpPr>
                  <p:cNvPr id="59424" name="Oval 33"/>
                  <p:cNvSpPr>
                    <a:spLocks noChangeArrowheads="1"/>
                  </p:cNvSpPr>
                  <p:nvPr/>
                </p:nvSpPr>
                <p:spPr bwMode="auto">
                  <a:xfrm>
                    <a:off x="2640" y="1392"/>
                    <a:ext cx="48" cy="48"/>
                  </a:xfrm>
                  <a:prstGeom prst="ellipse">
                    <a:avLst/>
                  </a:prstGeom>
                  <a:solidFill>
                    <a:srgbClr val="FF0000"/>
                  </a:solidFill>
                  <a:ln w="9525">
                    <a:solidFill>
                      <a:srgbClr val="80008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1800">
                      <a:latin typeface="Times New Roman" panose="02020603050405020304" pitchFamily="18" charset="0"/>
                      <a:cs typeface="Times New Roman" panose="02020603050405020304" pitchFamily="18" charset="0"/>
                    </a:endParaRPr>
                  </a:p>
                </p:txBody>
              </p:sp>
            </p:grpSp>
            <p:sp>
              <p:nvSpPr>
                <p:cNvPr id="59425" name="Oval 34"/>
                <p:cNvSpPr>
                  <a:spLocks noChangeArrowheads="1"/>
                </p:cNvSpPr>
                <p:nvPr/>
              </p:nvSpPr>
              <p:spPr bwMode="auto">
                <a:xfrm>
                  <a:off x="3120" y="3552"/>
                  <a:ext cx="48" cy="48"/>
                </a:xfrm>
                <a:prstGeom prst="ellipse">
                  <a:avLst/>
                </a:prstGeom>
                <a:solidFill>
                  <a:srgbClr val="FF0000"/>
                </a:solidFill>
                <a:ln w="9525">
                  <a:solidFill>
                    <a:srgbClr val="80008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1800">
                    <a:latin typeface="Times New Roman" panose="02020603050405020304" pitchFamily="18" charset="0"/>
                    <a:cs typeface="Times New Roman" panose="02020603050405020304" pitchFamily="18" charset="0"/>
                  </a:endParaRPr>
                </a:p>
              </p:txBody>
            </p:sp>
          </p:grpSp>
          <p:sp>
            <p:nvSpPr>
              <p:cNvPr id="59426" name="Oval 35"/>
              <p:cNvSpPr>
                <a:spLocks noChangeArrowheads="1"/>
              </p:cNvSpPr>
              <p:nvPr/>
            </p:nvSpPr>
            <p:spPr bwMode="auto">
              <a:xfrm>
                <a:off x="3408" y="2256"/>
                <a:ext cx="48" cy="48"/>
              </a:xfrm>
              <a:prstGeom prst="ellipse">
                <a:avLst/>
              </a:prstGeom>
              <a:solidFill>
                <a:srgbClr val="FF0000"/>
              </a:solidFill>
              <a:ln w="9525">
                <a:solidFill>
                  <a:srgbClr val="80008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1800">
                  <a:latin typeface="Times New Roman" panose="02020603050405020304" pitchFamily="18" charset="0"/>
                  <a:cs typeface="Times New Roman" panose="02020603050405020304" pitchFamily="18" charset="0"/>
                </a:endParaRPr>
              </a:p>
            </p:txBody>
          </p:sp>
        </p:grpSp>
        <p:sp>
          <p:nvSpPr>
            <p:cNvPr id="59427" name="Oval 36"/>
            <p:cNvSpPr>
              <a:spLocks noChangeArrowheads="1"/>
            </p:cNvSpPr>
            <p:nvPr/>
          </p:nvSpPr>
          <p:spPr bwMode="auto">
            <a:xfrm>
              <a:off x="2688" y="1008"/>
              <a:ext cx="48" cy="48"/>
            </a:xfrm>
            <a:prstGeom prst="ellipse">
              <a:avLst/>
            </a:prstGeom>
            <a:solidFill>
              <a:srgbClr val="FF0000"/>
            </a:solidFill>
            <a:ln w="9525">
              <a:solidFill>
                <a:srgbClr val="80008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1800">
                <a:latin typeface="Times New Roman" panose="02020603050405020304" pitchFamily="18" charset="0"/>
                <a:cs typeface="Times New Roman" panose="02020603050405020304" pitchFamily="18" charset="0"/>
              </a:endParaRPr>
            </a:p>
          </p:txBody>
        </p:sp>
      </p:grpSp>
      <p:sp>
        <p:nvSpPr>
          <p:cNvPr id="437285" name="Rectangle 37"/>
          <p:cNvSpPr>
            <a:spLocks noChangeArrowheads="1"/>
          </p:cNvSpPr>
          <p:nvPr/>
        </p:nvSpPr>
        <p:spPr bwMode="auto">
          <a:xfrm>
            <a:off x="3276600" y="914400"/>
            <a:ext cx="1676400" cy="152400"/>
          </a:xfrm>
          <a:prstGeom prst="rect">
            <a:avLst/>
          </a:prstGeom>
          <a:noFill/>
          <a:ln w="9525">
            <a:noFill/>
            <a:miter lim="800000"/>
            <a:headEnd/>
            <a:tailEnd/>
          </a:ln>
          <a:effec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0000"/>
              </a:lnSpc>
            </a:pPr>
            <a:r>
              <a:rPr lang="en-US" sz="1400" b="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TUYÊN QUANG</a:t>
            </a:r>
            <a:endParaRPr lang="en-US" sz="1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437286" name="Rectangle 38"/>
          <p:cNvSpPr>
            <a:spLocks noChangeArrowheads="1"/>
          </p:cNvSpPr>
          <p:nvPr/>
        </p:nvSpPr>
        <p:spPr bwMode="auto">
          <a:xfrm>
            <a:off x="3810000" y="1143000"/>
            <a:ext cx="1676400" cy="152400"/>
          </a:xfrm>
          <a:prstGeom prst="rect">
            <a:avLst/>
          </a:prstGeom>
          <a:noFill/>
          <a:ln w="9525">
            <a:noFill/>
            <a:miter lim="800000"/>
            <a:headEnd/>
            <a:tailEnd/>
          </a:ln>
          <a:effec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0000"/>
              </a:lnSpc>
            </a:pPr>
            <a:r>
              <a:rPr lang="en-US" sz="1400" b="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THÁI NGUYÊN</a:t>
            </a:r>
            <a:endParaRPr lang="en-US" sz="1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437288" name="Rectangle 40"/>
          <p:cNvSpPr>
            <a:spLocks noChangeArrowheads="1"/>
          </p:cNvSpPr>
          <p:nvPr/>
        </p:nvSpPr>
        <p:spPr bwMode="auto">
          <a:xfrm>
            <a:off x="4343400" y="1371600"/>
            <a:ext cx="1676400" cy="152400"/>
          </a:xfrm>
          <a:prstGeom prst="rect">
            <a:avLst/>
          </a:prstGeom>
          <a:noFill/>
          <a:ln w="9525">
            <a:noFill/>
            <a:miter lim="800000"/>
            <a:headEnd/>
            <a:tailEnd/>
          </a:ln>
          <a:effec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0000"/>
              </a:lnSpc>
            </a:pPr>
            <a:r>
              <a:rPr lang="en-US" sz="1400" b="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BẮC</a:t>
            </a:r>
            <a:r>
              <a:rPr lang="en-US" sz="1400" b="1" dirty="0" smtClean="0">
                <a:solidFill>
                  <a:srgbClr val="FF66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1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NINH</a:t>
            </a:r>
          </a:p>
        </p:txBody>
      </p:sp>
      <p:sp>
        <p:nvSpPr>
          <p:cNvPr id="437289" name="Rectangle 41"/>
          <p:cNvSpPr>
            <a:spLocks noChangeArrowheads="1"/>
          </p:cNvSpPr>
          <p:nvPr/>
        </p:nvSpPr>
        <p:spPr bwMode="auto">
          <a:xfrm>
            <a:off x="5486400" y="3276600"/>
            <a:ext cx="1676400" cy="152400"/>
          </a:xfrm>
          <a:prstGeom prst="rect">
            <a:avLst/>
          </a:prstGeom>
          <a:noFill/>
          <a:ln w="9525">
            <a:noFill/>
            <a:miter lim="800000"/>
            <a:headEnd/>
            <a:tailEnd/>
          </a:ln>
          <a:effec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0000"/>
              </a:lnSpc>
            </a:pPr>
            <a:r>
              <a:rPr lang="en-US" sz="1400" b="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HUẾ</a:t>
            </a:r>
            <a:endParaRPr lang="en-US" sz="1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437290" name="Rectangle 42"/>
          <p:cNvSpPr>
            <a:spLocks noChangeArrowheads="1"/>
          </p:cNvSpPr>
          <p:nvPr/>
        </p:nvSpPr>
        <p:spPr bwMode="auto">
          <a:xfrm>
            <a:off x="5181600" y="5181600"/>
            <a:ext cx="1676400" cy="152400"/>
          </a:xfrm>
          <a:prstGeom prst="rect">
            <a:avLst/>
          </a:prstGeom>
          <a:noFill/>
          <a:ln w="9525">
            <a:noFill/>
            <a:miter lim="800000"/>
            <a:headEnd/>
            <a:tailEnd/>
          </a:ln>
          <a:effec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0000"/>
              </a:lnSpc>
            </a:pPr>
            <a:r>
              <a:rPr lang="en-US" sz="1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GIA</a:t>
            </a:r>
            <a:r>
              <a:rPr lang="en-US" sz="1400" b="1" dirty="0">
                <a:solidFill>
                  <a:srgbClr val="FF66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1400" b="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ĐỊNH</a:t>
            </a:r>
            <a:endParaRPr lang="en-US" sz="1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437291" name="AutoShape 43"/>
          <p:cNvSpPr>
            <a:spLocks noChangeArrowheads="1"/>
          </p:cNvSpPr>
          <p:nvPr/>
        </p:nvSpPr>
        <p:spPr bwMode="auto">
          <a:xfrm>
            <a:off x="5791200" y="1371600"/>
            <a:ext cx="3124200" cy="533400"/>
          </a:xfrm>
          <a:prstGeom prst="wedgeRectCallout">
            <a:avLst>
              <a:gd name="adj1" fmla="val -64227"/>
              <a:gd name="adj2" fmla="val -53574"/>
            </a:avLst>
          </a:prstGeom>
          <a:solidFill>
            <a:srgbClr val="FFFF66"/>
          </a:solidFill>
          <a:ln w="9525">
            <a:solidFill>
              <a:schemeClr val="tx1"/>
            </a:solidFill>
            <a:miter lim="800000"/>
            <a:headEnd/>
            <a:tailEnd/>
          </a:ln>
        </p:spPr>
        <p:txBody>
          <a:bodyP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dirty="0" smtClean="0">
                <a:solidFill>
                  <a:srgbClr val="002060"/>
                </a:solidFill>
                <a:latin typeface="Times New Roman" panose="02020603050405020304" pitchFamily="18" charset="0"/>
                <a:cs typeface="Times New Roman" panose="02020603050405020304" pitchFamily="18" charset="0"/>
              </a:rPr>
              <a:t>Tạ Văn Phụng(1861-1865</a:t>
            </a:r>
            <a:r>
              <a:rPr lang="en-US" sz="2000" dirty="0">
                <a:solidFill>
                  <a:srgbClr val="002060"/>
                </a:solidFill>
                <a:latin typeface="Times New Roman" panose="02020603050405020304" pitchFamily="18" charset="0"/>
                <a:cs typeface="Times New Roman" panose="02020603050405020304" pitchFamily="18" charset="0"/>
              </a:rPr>
              <a:t>)</a:t>
            </a:r>
          </a:p>
        </p:txBody>
      </p:sp>
      <p:sp>
        <p:nvSpPr>
          <p:cNvPr id="437293" name="AutoShape 45"/>
          <p:cNvSpPr>
            <a:spLocks noChangeArrowheads="1"/>
          </p:cNvSpPr>
          <p:nvPr/>
        </p:nvSpPr>
        <p:spPr bwMode="auto">
          <a:xfrm>
            <a:off x="5181600" y="1143000"/>
            <a:ext cx="284163" cy="228600"/>
          </a:xfrm>
          <a:prstGeom prst="star5">
            <a:avLst/>
          </a:prstGeom>
          <a:solidFill>
            <a:srgbClr val="FF0000"/>
          </a:solidFill>
          <a:ln w="9525">
            <a:solidFill>
              <a:srgbClr val="FFFF00"/>
            </a:solidFill>
            <a:miter lim="800000"/>
            <a:headEnd/>
            <a:tailE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1800">
              <a:latin typeface="Times New Roman" panose="02020603050405020304" pitchFamily="18" charset="0"/>
              <a:cs typeface="Times New Roman" panose="02020603050405020304" pitchFamily="18" charset="0"/>
            </a:endParaRPr>
          </a:p>
        </p:txBody>
      </p:sp>
      <p:sp>
        <p:nvSpPr>
          <p:cNvPr id="437295" name="AutoShape 47"/>
          <p:cNvSpPr>
            <a:spLocks noChangeArrowheads="1"/>
          </p:cNvSpPr>
          <p:nvPr/>
        </p:nvSpPr>
        <p:spPr bwMode="auto">
          <a:xfrm>
            <a:off x="3962400" y="990600"/>
            <a:ext cx="207963" cy="152400"/>
          </a:xfrm>
          <a:prstGeom prst="star5">
            <a:avLst/>
          </a:prstGeom>
          <a:solidFill>
            <a:srgbClr val="FF0000"/>
          </a:solidFill>
          <a:ln w="9525">
            <a:solidFill>
              <a:srgbClr val="FFFF00"/>
            </a:solidFill>
            <a:miter lim="800000"/>
            <a:headEnd/>
            <a:tailE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1800">
              <a:latin typeface="Times New Roman" panose="02020603050405020304" pitchFamily="18" charset="0"/>
              <a:cs typeface="Times New Roman" panose="02020603050405020304" pitchFamily="18" charset="0"/>
            </a:endParaRPr>
          </a:p>
        </p:txBody>
      </p:sp>
      <p:sp>
        <p:nvSpPr>
          <p:cNvPr id="437296" name="AutoShape 48"/>
          <p:cNvSpPr>
            <a:spLocks noChangeArrowheads="1"/>
          </p:cNvSpPr>
          <p:nvPr/>
        </p:nvSpPr>
        <p:spPr bwMode="auto">
          <a:xfrm>
            <a:off x="533400" y="1828800"/>
            <a:ext cx="3352800" cy="533400"/>
          </a:xfrm>
          <a:prstGeom prst="wedgeRectCallout">
            <a:avLst>
              <a:gd name="adj1" fmla="val 50949"/>
              <a:gd name="adj2" fmla="val -185713"/>
            </a:avLst>
          </a:prstGeom>
          <a:solidFill>
            <a:srgbClr val="FFFF66"/>
          </a:solidFill>
          <a:ln w="9525">
            <a:solidFill>
              <a:schemeClr val="tx1"/>
            </a:solidFill>
            <a:miter lim="800000"/>
            <a:headEnd/>
            <a:tailEnd/>
          </a:ln>
        </p:spPr>
        <p:txBody>
          <a:bodyP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dirty="0" smtClean="0">
                <a:solidFill>
                  <a:srgbClr val="002060"/>
                </a:solidFill>
                <a:latin typeface="Times New Roman" panose="02020603050405020304" pitchFamily="18" charset="0"/>
                <a:cs typeface="Times New Roman" panose="02020603050405020304" pitchFamily="18" charset="0"/>
              </a:rPr>
              <a:t>Nông Hùng Thạc (1862)</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437297" name="AutoShape 49"/>
          <p:cNvSpPr>
            <a:spLocks noChangeArrowheads="1"/>
          </p:cNvSpPr>
          <p:nvPr/>
        </p:nvSpPr>
        <p:spPr bwMode="auto">
          <a:xfrm>
            <a:off x="228600" y="762000"/>
            <a:ext cx="3048000" cy="533400"/>
          </a:xfrm>
          <a:prstGeom prst="wedgeRectCallout">
            <a:avLst>
              <a:gd name="adj1" fmla="val 80417"/>
              <a:gd name="adj2" fmla="val 46431"/>
            </a:avLst>
          </a:prstGeom>
          <a:solidFill>
            <a:srgbClr val="FFFF66"/>
          </a:solidFill>
          <a:ln w="9525">
            <a:solidFill>
              <a:schemeClr val="tx1"/>
            </a:solidFill>
            <a:miter lim="800000"/>
            <a:headEnd/>
            <a:tailEnd/>
          </a:ln>
        </p:spPr>
        <p:txBody>
          <a:bodyP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dirty="0" smtClean="0">
                <a:solidFill>
                  <a:srgbClr val="002060"/>
                </a:solidFill>
                <a:latin typeface="Times New Roman" panose="02020603050405020304" pitchFamily="18" charset="0"/>
                <a:cs typeface="Times New Roman" panose="02020603050405020304" pitchFamily="18" charset="0"/>
              </a:rPr>
              <a:t>Thổ phỉ người Trung Quốc</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437298" name="AutoShape 50"/>
          <p:cNvSpPr>
            <a:spLocks noChangeArrowheads="1"/>
          </p:cNvSpPr>
          <p:nvPr/>
        </p:nvSpPr>
        <p:spPr bwMode="auto">
          <a:xfrm>
            <a:off x="4267200" y="1219200"/>
            <a:ext cx="207963" cy="152400"/>
          </a:xfrm>
          <a:prstGeom prst="star5">
            <a:avLst/>
          </a:prstGeom>
          <a:solidFill>
            <a:srgbClr val="FF0000"/>
          </a:solidFill>
          <a:ln w="9525">
            <a:solidFill>
              <a:srgbClr val="FFFF00"/>
            </a:solidFill>
            <a:miter lim="800000"/>
            <a:headEnd/>
            <a:tailE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1800">
              <a:latin typeface="Times New Roman" panose="02020603050405020304" pitchFamily="18" charset="0"/>
              <a:cs typeface="Times New Roman" panose="02020603050405020304" pitchFamily="18" charset="0"/>
            </a:endParaRPr>
          </a:p>
        </p:txBody>
      </p:sp>
      <p:sp>
        <p:nvSpPr>
          <p:cNvPr id="437299" name="AutoShape 51"/>
          <p:cNvSpPr>
            <a:spLocks noChangeArrowheads="1"/>
          </p:cNvSpPr>
          <p:nvPr/>
        </p:nvSpPr>
        <p:spPr bwMode="auto">
          <a:xfrm>
            <a:off x="5105400" y="1981200"/>
            <a:ext cx="3048000" cy="533400"/>
          </a:xfrm>
          <a:prstGeom prst="wedgeRectCallout">
            <a:avLst>
              <a:gd name="adj1" fmla="val -65208"/>
              <a:gd name="adj2" fmla="val -135713"/>
            </a:avLst>
          </a:prstGeom>
          <a:solidFill>
            <a:srgbClr val="FFFF66"/>
          </a:solidFill>
          <a:ln w="9525">
            <a:solidFill>
              <a:schemeClr val="tx1"/>
            </a:solidFill>
            <a:miter lim="800000"/>
            <a:headEnd/>
            <a:tailEnd/>
          </a:ln>
        </p:spPr>
        <p:txBody>
          <a:bodyP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dirty="0" smtClean="0">
                <a:solidFill>
                  <a:srgbClr val="002060"/>
                </a:solidFill>
                <a:latin typeface="Times New Roman" panose="02020603050405020304" pitchFamily="18" charset="0"/>
                <a:cs typeface="Times New Roman" panose="02020603050405020304" pitchFamily="18" charset="0"/>
              </a:rPr>
              <a:t>Nguyễn Thịnh (1862</a:t>
            </a:r>
            <a:r>
              <a:rPr lang="en-US" sz="2000" dirty="0">
                <a:solidFill>
                  <a:srgbClr val="002060"/>
                </a:solidFill>
                <a:latin typeface="Times New Roman" panose="02020603050405020304" pitchFamily="18" charset="0"/>
                <a:cs typeface="Times New Roman" panose="02020603050405020304" pitchFamily="18" charset="0"/>
              </a:rPr>
              <a:t>)</a:t>
            </a:r>
          </a:p>
        </p:txBody>
      </p:sp>
      <p:sp>
        <p:nvSpPr>
          <p:cNvPr id="437300" name="AutoShape 52"/>
          <p:cNvSpPr>
            <a:spLocks noChangeArrowheads="1"/>
          </p:cNvSpPr>
          <p:nvPr/>
        </p:nvSpPr>
        <p:spPr bwMode="auto">
          <a:xfrm>
            <a:off x="4495800" y="1524000"/>
            <a:ext cx="207963" cy="152400"/>
          </a:xfrm>
          <a:prstGeom prst="star5">
            <a:avLst/>
          </a:prstGeom>
          <a:solidFill>
            <a:srgbClr val="FF0000"/>
          </a:solidFill>
          <a:ln w="9525">
            <a:solidFill>
              <a:srgbClr val="FFFF00"/>
            </a:solidFill>
            <a:miter lim="800000"/>
            <a:headEnd/>
            <a:tailE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1800">
              <a:latin typeface="Times New Roman" panose="02020603050405020304" pitchFamily="18" charset="0"/>
              <a:cs typeface="Times New Roman" panose="02020603050405020304" pitchFamily="18" charset="0"/>
            </a:endParaRPr>
          </a:p>
        </p:txBody>
      </p:sp>
      <p:sp>
        <p:nvSpPr>
          <p:cNvPr id="437301" name="AutoShape 53"/>
          <p:cNvSpPr>
            <a:spLocks noChangeArrowheads="1"/>
          </p:cNvSpPr>
          <p:nvPr/>
        </p:nvSpPr>
        <p:spPr bwMode="auto">
          <a:xfrm>
            <a:off x="6096000" y="3505200"/>
            <a:ext cx="2819400" cy="838200"/>
          </a:xfrm>
          <a:prstGeom prst="wedgeRectCallout">
            <a:avLst>
              <a:gd name="adj1" fmla="val -70421"/>
              <a:gd name="adj2" fmla="val -59088"/>
            </a:avLst>
          </a:prstGeom>
          <a:solidFill>
            <a:srgbClr val="FFFF66"/>
          </a:solidFill>
          <a:ln w="9525">
            <a:solidFill>
              <a:schemeClr val="tx1"/>
            </a:solidFill>
            <a:miter lim="800000"/>
            <a:headEnd/>
            <a:tailEnd/>
          </a:ln>
        </p:spPr>
        <p:txBody>
          <a:bodyPr/>
          <a:lstStyle>
            <a:lvl1pPr defTabSz="912813" eaLnBrk="0" hangingPunct="0">
              <a:defRPr>
                <a:solidFill>
                  <a:schemeClr val="tx1"/>
                </a:solidFill>
                <a:latin typeface="Arial" panose="020B0604020202020204" pitchFamily="34" charset="0"/>
              </a:defRPr>
            </a:lvl1pPr>
            <a:lvl2pPr marL="742950" indent="-285750" defTabSz="912813" eaLnBrk="0" hangingPunct="0">
              <a:defRPr>
                <a:solidFill>
                  <a:schemeClr val="tx1"/>
                </a:solidFill>
                <a:latin typeface="Arial" panose="020B0604020202020204" pitchFamily="34" charset="0"/>
              </a:defRPr>
            </a:lvl2pPr>
            <a:lvl3pPr marL="1143000" indent="-228600" defTabSz="912813" eaLnBrk="0" hangingPunct="0">
              <a:defRPr>
                <a:solidFill>
                  <a:schemeClr val="tx1"/>
                </a:solidFill>
                <a:latin typeface="Arial" panose="020B0604020202020204" pitchFamily="34" charset="0"/>
              </a:defRPr>
            </a:lvl3pPr>
            <a:lvl4pPr marL="1600200" indent="-228600" defTabSz="912813" eaLnBrk="0" hangingPunct="0">
              <a:defRPr>
                <a:solidFill>
                  <a:schemeClr val="tx1"/>
                </a:solidFill>
                <a:latin typeface="Arial" panose="020B0604020202020204" pitchFamily="34" charset="0"/>
              </a:defRPr>
            </a:lvl4pPr>
            <a:lvl5pPr marL="2057400" indent="-228600" defTabSz="912813" eaLnBrk="0" hangingPunct="0">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dirty="0" smtClean="0">
                <a:solidFill>
                  <a:srgbClr val="002060"/>
                </a:solidFill>
                <a:latin typeface="Times New Roman" panose="02020603050405020304" pitchFamily="18" charset="0"/>
                <a:cs typeface="Times New Roman" panose="02020603050405020304" pitchFamily="18" charset="0"/>
              </a:rPr>
              <a:t>Khởi nghĩa của binh lính và dân phu (1866</a:t>
            </a:r>
            <a:r>
              <a:rPr lang="en-US" sz="2000" dirty="0">
                <a:solidFill>
                  <a:srgbClr val="002060"/>
                </a:solidFill>
                <a:latin typeface="Times New Roman" panose="02020603050405020304" pitchFamily="18" charset="0"/>
                <a:cs typeface="Times New Roman" panose="02020603050405020304" pitchFamily="18" charset="0"/>
              </a:rPr>
              <a:t>)</a:t>
            </a:r>
          </a:p>
        </p:txBody>
      </p:sp>
      <p:sp>
        <p:nvSpPr>
          <p:cNvPr id="437302" name="AutoShape 54"/>
          <p:cNvSpPr>
            <a:spLocks noChangeArrowheads="1"/>
          </p:cNvSpPr>
          <p:nvPr/>
        </p:nvSpPr>
        <p:spPr bwMode="auto">
          <a:xfrm>
            <a:off x="5334000" y="3276600"/>
            <a:ext cx="207963" cy="152400"/>
          </a:xfrm>
          <a:prstGeom prst="star5">
            <a:avLst/>
          </a:prstGeom>
          <a:solidFill>
            <a:srgbClr val="FF0000"/>
          </a:solidFill>
          <a:ln w="9525">
            <a:solidFill>
              <a:srgbClr val="FFFF00"/>
            </a:solidFill>
            <a:miter lim="800000"/>
            <a:headEnd/>
            <a:tailE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1800">
              <a:latin typeface="Times New Roman" panose="02020603050405020304" pitchFamily="18" charset="0"/>
              <a:cs typeface="Times New Roman" panose="02020603050405020304" pitchFamily="18" charset="0"/>
            </a:endParaRPr>
          </a:p>
        </p:txBody>
      </p:sp>
      <p:sp>
        <p:nvSpPr>
          <p:cNvPr id="437305" name="Rectangle 57"/>
          <p:cNvSpPr>
            <a:spLocks noChangeArrowheads="1"/>
          </p:cNvSpPr>
          <p:nvPr/>
        </p:nvSpPr>
        <p:spPr bwMode="auto">
          <a:xfrm>
            <a:off x="3581400" y="1447800"/>
            <a:ext cx="1676400" cy="152400"/>
          </a:xfrm>
          <a:prstGeom prst="rect">
            <a:avLst/>
          </a:prstGeom>
          <a:noFill/>
          <a:ln w="9525">
            <a:noFill/>
            <a:miter lim="800000"/>
            <a:headEnd/>
            <a:tailEnd/>
          </a:ln>
          <a:effec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0000"/>
              </a:lnSpc>
            </a:pPr>
            <a:r>
              <a:rPr lang="en-US" sz="1400" b="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HÀ NỌI</a:t>
            </a:r>
            <a:endParaRPr lang="en-US" sz="1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2" name="TextBox 1"/>
          <p:cNvSpPr txBox="1"/>
          <p:nvPr/>
        </p:nvSpPr>
        <p:spPr>
          <a:xfrm>
            <a:off x="685800" y="6324600"/>
            <a:ext cx="8458200" cy="400110"/>
          </a:xfrm>
          <a:prstGeom prst="rect">
            <a:avLst/>
          </a:prstGeom>
          <a:noFill/>
        </p:spPr>
        <p:txBody>
          <a:bodyPr wrap="square" rtlCol="0">
            <a:spAutoFit/>
          </a:bodyPr>
          <a:lstStyle/>
          <a:p>
            <a:r>
              <a:rPr lang="en-US" sz="2000" dirty="0" smtClean="0">
                <a:solidFill>
                  <a:srgbClr val="002060"/>
                </a:solidFill>
                <a:latin typeface="Times New Roman" panose="02020603050405020304" pitchFamily="18" charset="0"/>
                <a:cs typeface="Times New Roman" panose="02020603050405020304" pitchFamily="18" charset="0"/>
              </a:rPr>
              <a:t>PHONG TRÀO ĐẤU TRANH CỦA NÔNG DÂN NỬA CUỐI THẾ KỈ XIX</a:t>
            </a:r>
            <a:endParaRPr lang="en-US"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44890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37299"/>
                                        </p:tgtEl>
                                        <p:attrNameLst>
                                          <p:attrName>style.visibility</p:attrName>
                                        </p:attrNameLst>
                                      </p:cBhvr>
                                      <p:to>
                                        <p:strVal val="visible"/>
                                      </p:to>
                                    </p:set>
                                    <p:animEffect transition="in" filter="plus(in)">
                                      <p:cBhvr>
                                        <p:cTn id="7" dur="2000"/>
                                        <p:tgtEl>
                                          <p:spTgt spid="4372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437296"/>
                                        </p:tgtEl>
                                        <p:attrNameLst>
                                          <p:attrName>style.visibility</p:attrName>
                                        </p:attrNameLst>
                                      </p:cBhvr>
                                      <p:to>
                                        <p:strVal val="visible"/>
                                      </p:to>
                                    </p:set>
                                    <p:animEffect transition="in" filter="plus(in)">
                                      <p:cBhvr>
                                        <p:cTn id="12" dur="2000"/>
                                        <p:tgtEl>
                                          <p:spTgt spid="4372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437297"/>
                                        </p:tgtEl>
                                        <p:attrNameLst>
                                          <p:attrName>style.visibility</p:attrName>
                                        </p:attrNameLst>
                                      </p:cBhvr>
                                      <p:to>
                                        <p:strVal val="visible"/>
                                      </p:to>
                                    </p:set>
                                    <p:animEffect transition="in" filter="plus(in)">
                                      <p:cBhvr>
                                        <p:cTn id="17" dur="2000"/>
                                        <p:tgtEl>
                                          <p:spTgt spid="43729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437291"/>
                                        </p:tgtEl>
                                        <p:attrNameLst>
                                          <p:attrName>style.visibility</p:attrName>
                                        </p:attrNameLst>
                                      </p:cBhvr>
                                      <p:to>
                                        <p:strVal val="visible"/>
                                      </p:to>
                                    </p:set>
                                    <p:animEffect transition="in" filter="plus(in)">
                                      <p:cBhvr>
                                        <p:cTn id="22" dur="2000"/>
                                        <p:tgtEl>
                                          <p:spTgt spid="43729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437301"/>
                                        </p:tgtEl>
                                        <p:attrNameLst>
                                          <p:attrName>style.visibility</p:attrName>
                                        </p:attrNameLst>
                                      </p:cBhvr>
                                      <p:to>
                                        <p:strVal val="visible"/>
                                      </p:to>
                                    </p:set>
                                    <p:animEffect transition="in" filter="plus(in)">
                                      <p:cBhvr>
                                        <p:cTn id="27" dur="2000"/>
                                        <p:tgtEl>
                                          <p:spTgt spid="437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91" grpId="0" animBg="1"/>
      <p:bldP spid="437296" grpId="0" animBg="1"/>
      <p:bldP spid="437297" grpId="0" animBg="1"/>
      <p:bldP spid="437299" grpId="0" animBg="1"/>
      <p:bldP spid="4373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7912"/>
            <a:ext cx="9144000" cy="6840088"/>
          </a:xfrm>
          <a:prstGeom prst="rect">
            <a:avLst/>
          </a:prstGeom>
        </p:spPr>
      </p:pic>
      <p:sp>
        <p:nvSpPr>
          <p:cNvPr id="2" name="TextBox 1"/>
          <p:cNvSpPr txBox="1"/>
          <p:nvPr/>
        </p:nvSpPr>
        <p:spPr>
          <a:xfrm>
            <a:off x="457200" y="304800"/>
            <a:ext cx="7924800" cy="954107"/>
          </a:xfrm>
          <a:prstGeom prst="rect">
            <a:avLst/>
          </a:prstGeom>
          <a:noFill/>
        </p:spPr>
        <p:txBody>
          <a:bodyPr wrap="square" rtlCol="0">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NHỮNG ĐỀ NGHỊ CẢI CÁCH Ở VIỆT NAM </a:t>
            </a:r>
          </a:p>
          <a:p>
            <a:r>
              <a:rPr lang="en-US" sz="2800" dirty="0" smtClean="0">
                <a:solidFill>
                  <a:srgbClr val="0070C0"/>
                </a:solidFill>
                <a:latin typeface="Times New Roman" panose="02020603050405020304" pitchFamily="18" charset="0"/>
                <a:cs typeface="Times New Roman" panose="02020603050405020304" pitchFamily="18" charset="0"/>
              </a:rPr>
              <a:t>NỬA CUỐI THẾ KỈ XIX</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5303293" y="1367962"/>
            <a:ext cx="5105400"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HOÀN CẢNH</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334000" y="1961687"/>
            <a:ext cx="3657600" cy="3046988"/>
          </a:xfrm>
          <a:prstGeom prst="rect">
            <a:avLst/>
          </a:prstGeom>
          <a:noFill/>
        </p:spPr>
        <p:txBody>
          <a:bodyPr wrap="square" rtlCol="0">
            <a:spAutoFit/>
          </a:bodyPr>
          <a:lstStyle/>
          <a:p>
            <a:pPr lvl="0"/>
            <a:r>
              <a:rPr lang="en-US" sz="2400" dirty="0" smtClean="0">
                <a:latin typeface="Times New Roman" panose="02020603050405020304" pitchFamily="18" charset="0"/>
                <a:cs typeface="Times New Roman" panose="02020603050405020304" pitchFamily="18" charset="0"/>
              </a:rPr>
              <a:t>- Đất </a:t>
            </a:r>
            <a:r>
              <a:rPr lang="en-US" sz="2400" dirty="0">
                <a:latin typeface="Times New Roman" panose="02020603050405020304" pitchFamily="18" charset="0"/>
                <a:cs typeface="Times New Roman" panose="02020603050405020304" pitchFamily="18" charset="0"/>
              </a:rPr>
              <a:t>nước khó khăn về mọi mặt, xã hội nguy khốn.</a:t>
            </a:r>
          </a:p>
          <a:p>
            <a:r>
              <a:rPr lang="en-US" sz="2400" dirty="0">
                <a:latin typeface="Times New Roman" panose="02020603050405020304" pitchFamily="18" charset="0"/>
                <a:cs typeface="Times New Roman" panose="02020603050405020304" pitchFamily="18" charset="0"/>
              </a:rPr>
              <a:t> </a:t>
            </a:r>
          </a:p>
          <a:p>
            <a:pPr lvl="0"/>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smtClean="0">
                <a:latin typeface="Times New Roman" panose="02020603050405020304" pitchFamily="18" charset="0"/>
                <a:cs typeface="Times New Roman" panose="02020603050405020304" pitchFamily="18" charset="0"/>
              </a:rPr>
              <a:t>Các </a:t>
            </a:r>
            <a:r>
              <a:rPr lang="en-US" sz="2400" dirty="0">
                <a:latin typeface="Times New Roman" panose="02020603050405020304" pitchFamily="18" charset="0"/>
                <a:cs typeface="Times New Roman" panose="02020603050405020304" pitchFamily="18" charset="0"/>
              </a:rPr>
              <a:t>sĩ phu đề xướng cải cách để tạo ra thực lực cho đất nước chống lại bọn xâm lược.</a:t>
            </a:r>
          </a:p>
          <a:p>
            <a:endParaRPr lang="en-US" sz="2400" dirty="0">
              <a:latin typeface="Times New Roman" panose="02020603050405020304" pitchFamily="18" charset="0"/>
              <a:cs typeface="Times New Roman" panose="02020603050405020304" pitchFamily="18" charset="0"/>
            </a:endParaRPr>
          </a:p>
        </p:txBody>
      </p:sp>
      <p:sp>
        <p:nvSpPr>
          <p:cNvPr id="7" name="Oval Callout 6"/>
          <p:cNvSpPr/>
          <p:nvPr/>
        </p:nvSpPr>
        <p:spPr>
          <a:xfrm>
            <a:off x="304800" y="1601517"/>
            <a:ext cx="4267200" cy="2819400"/>
          </a:xfrm>
          <a:prstGeom prst="wedgeEllipse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Các sĩ phu duy tân đã đề xướng cải cách trong hoàn cảnh nào?</a:t>
            </a:r>
            <a:endParaRPr lang="en-US" sz="2400" dirty="0">
              <a:latin typeface="Times New Roman" panose="02020603050405020304" pitchFamily="18" charset="0"/>
              <a:cs typeface="Times New Roman" panose="02020603050405020304" pitchFamily="18" charset="0"/>
            </a:endParaRPr>
          </a:p>
          <a:p>
            <a:pPr algn="ctr"/>
            <a:endParaRPr lang="en-US" sz="2400" dirty="0"/>
          </a:p>
        </p:txBody>
      </p:sp>
      <p:sp>
        <p:nvSpPr>
          <p:cNvPr id="8" name="TextBox 7"/>
          <p:cNvSpPr txBox="1"/>
          <p:nvPr/>
        </p:nvSpPr>
        <p:spPr>
          <a:xfrm>
            <a:off x="5334000" y="5008675"/>
            <a:ext cx="3505200"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NỘI DUNG</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184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824"/>
            <a:ext cx="9220200" cy="6840088"/>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09929591"/>
              </p:ext>
            </p:extLst>
          </p:nvPr>
        </p:nvGraphicFramePr>
        <p:xfrm>
          <a:off x="76200" y="1469354"/>
          <a:ext cx="2362200" cy="5363910"/>
        </p:xfrm>
        <a:graphic>
          <a:graphicData uri="http://schemas.openxmlformats.org/drawingml/2006/table">
            <a:tbl>
              <a:tblPr firstRow="1" firstCol="1" bandRow="1">
                <a:tableStyleId>{5940675A-B579-460E-94D1-54222C63F5DA}</a:tableStyleId>
              </a:tblPr>
              <a:tblGrid>
                <a:gridCol w="2362200"/>
              </a:tblGrid>
              <a:tr h="635425">
                <a:tc>
                  <a:txBody>
                    <a:bodyPr/>
                    <a:lstStyle/>
                    <a:p>
                      <a:pPr marL="0" marR="0" algn="ctr">
                        <a:lnSpc>
                          <a:spcPct val="150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Tên </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783" marR="58783" marT="0" marB="0"/>
                </a:tc>
              </a:tr>
              <a:tr h="1040972">
                <a:tc>
                  <a:txBody>
                    <a:bodyPr/>
                    <a:lstStyle/>
                    <a:p>
                      <a:pPr marL="0" marR="0" algn="just">
                        <a:lnSpc>
                          <a:spcPct val="150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Trần Đình Túc</a:t>
                      </a:r>
                    </a:p>
                    <a:p>
                      <a:pPr marL="0" marR="111125" algn="just">
                        <a:lnSpc>
                          <a:spcPct val="150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Nguyễn Huy Tế</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783" marR="58783" marT="0" marB="0"/>
                </a:tc>
              </a:tr>
              <a:tr h="1371600">
                <a:tc>
                  <a:txBody>
                    <a:bodyPr/>
                    <a:lstStyle/>
                    <a:p>
                      <a:pPr marL="0" marR="0" algn="just">
                        <a:lnSpc>
                          <a:spcPct val="150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Đinh Văn Điền</a:t>
                      </a:r>
                    </a:p>
                    <a:p>
                      <a:pPr marL="0" marR="0" algn="just">
                        <a:lnSpc>
                          <a:spcPct val="150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783" marR="58783" marT="0" marB="0"/>
                </a:tc>
              </a:tr>
              <a:tr h="457200">
                <a:tc>
                  <a:txBody>
                    <a:bodyPr/>
                    <a:lstStyle/>
                    <a:p>
                      <a:pPr marL="0" marR="111125" algn="just">
                        <a:lnSpc>
                          <a:spcPct val="150000"/>
                        </a:lnSpc>
                        <a:spcBef>
                          <a:spcPts val="0"/>
                        </a:spcBef>
                        <a:spcAft>
                          <a:spcPts val="0"/>
                        </a:spcAft>
                      </a:pPr>
                      <a:r>
                        <a:rPr lang="en-US" sz="2000">
                          <a:effectLst/>
                          <a:latin typeface="Times New Roman" panose="02020603050405020304" pitchFamily="18" charset="0"/>
                          <a:cs typeface="Times New Roman" panose="02020603050405020304" pitchFamily="18" charset="0"/>
                        </a:rPr>
                        <a:t>Viện Thương Bạc</a:t>
                      </a:r>
                      <a:endParaRPr lang="en-US" sz="2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783" marR="58783" marT="0" marB="0"/>
                </a:tc>
              </a:tr>
              <a:tr h="914400">
                <a:tc>
                  <a:txBody>
                    <a:bodyPr/>
                    <a:lstStyle/>
                    <a:p>
                      <a:pPr marL="0" marR="0" algn="just">
                        <a:lnSpc>
                          <a:spcPct val="150000"/>
                        </a:lnSpc>
                        <a:spcBef>
                          <a:spcPts val="0"/>
                        </a:spcBef>
                        <a:spcAft>
                          <a:spcPts val="0"/>
                        </a:spcAft>
                      </a:pPr>
                      <a:r>
                        <a:rPr lang="en-US" sz="2000">
                          <a:effectLst/>
                          <a:latin typeface="Times New Roman" panose="02020603050405020304" pitchFamily="18" charset="0"/>
                          <a:cs typeface="Times New Roman" panose="02020603050405020304" pitchFamily="18" charset="0"/>
                        </a:rPr>
                        <a:t>Nguyễn Trường Tộ</a:t>
                      </a:r>
                      <a:endParaRPr lang="en-US" sz="20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783" marR="58783" marT="0" marB="0"/>
                </a:tc>
              </a:tr>
              <a:tr h="944313">
                <a:tc>
                  <a:txBody>
                    <a:bodyPr/>
                    <a:lstStyle/>
                    <a:p>
                      <a:pPr marL="0" marR="0" algn="just">
                        <a:lnSpc>
                          <a:spcPct val="150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Nguyễn Lộ Trạch</a:t>
                      </a:r>
                      <a:endParaRPr lang="en-US" sz="20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783" marR="58783" marT="0" marB="0"/>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933785057"/>
              </p:ext>
            </p:extLst>
          </p:nvPr>
        </p:nvGraphicFramePr>
        <p:xfrm>
          <a:off x="4610100" y="1410229"/>
          <a:ext cx="4490113" cy="5481498"/>
        </p:xfrm>
        <a:graphic>
          <a:graphicData uri="http://schemas.openxmlformats.org/drawingml/2006/table">
            <a:tbl>
              <a:tblPr firstRow="1" firstCol="1" bandRow="1">
                <a:tableStyleId>{5940675A-B579-460E-94D1-54222C63F5DA}</a:tableStyleId>
              </a:tblPr>
              <a:tblGrid>
                <a:gridCol w="4490113"/>
              </a:tblGrid>
              <a:tr h="617720">
                <a:tc>
                  <a:txBody>
                    <a:bodyPr/>
                    <a:lstStyle/>
                    <a:p>
                      <a:pPr marL="0" marR="0" algn="ctr">
                        <a:lnSpc>
                          <a:spcPct val="150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Nội dung chính</a:t>
                      </a:r>
                      <a:endParaRPr lang="en-US" sz="20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783" marR="58783" marT="0" marB="0"/>
                </a:tc>
              </a:tr>
              <a:tr h="1206178">
                <a:tc>
                  <a:txBody>
                    <a:bodyPr/>
                    <a:lstStyle/>
                    <a:p>
                      <a:pPr marL="0" marR="0" algn="just">
                        <a:lnSpc>
                          <a:spcPct val="150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Xin mở 3 cửa biển ở miền Bắc và miền Trung để thông thương với bên ngoài </a:t>
                      </a:r>
                      <a:endParaRPr lang="en-US" sz="20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783" marR="58783" marT="0" marB="0"/>
                </a:tc>
              </a:tr>
              <a:tr h="1348261">
                <a:tc>
                  <a:txBody>
                    <a:bodyPr/>
                    <a:lstStyle/>
                    <a:p>
                      <a:pPr marL="0" marR="0" algn="just">
                        <a:lnSpc>
                          <a:spcPct val="150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Chấn chỉnh bộ máy quan lại, phát triển công, thương nghiệp, tài chính, quân sự, giáo dục,…</a:t>
                      </a:r>
                      <a:endParaRPr lang="en-US" sz="20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783" marR="58783" marT="0" marB="0"/>
                </a:tc>
              </a:tr>
              <a:tr h="453197">
                <a:tc>
                  <a:txBody>
                    <a:bodyPr/>
                    <a:lstStyle/>
                    <a:p>
                      <a:pPr marL="0" marR="0" algn="just">
                        <a:lnSpc>
                          <a:spcPct val="150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Xin mở cửa biển Trà Lí (Nam Định)</a:t>
                      </a:r>
                      <a:endParaRPr lang="en-US" sz="200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783" marR="58783" marT="0" marB="0"/>
                </a:tc>
              </a:tr>
              <a:tr h="898840">
                <a:tc>
                  <a:txBody>
                    <a:bodyPr/>
                    <a:lstStyle/>
                    <a:p>
                      <a:pPr marL="0" marR="0" algn="just">
                        <a:lnSpc>
                          <a:spcPct val="150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Chấn hưng dân khí, khai thông dân trí, bảo vệ đất nước </a:t>
                      </a:r>
                      <a:endParaRPr lang="en-US" sz="20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783" marR="58783" marT="0" marB="0"/>
                </a:tc>
              </a:tr>
              <a:tr h="898840">
                <a:tc>
                  <a:txBody>
                    <a:bodyPr/>
                    <a:lstStyle/>
                    <a:p>
                      <a:pPr marL="0" marR="0" algn="just">
                        <a:lnSpc>
                          <a:spcPct val="150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Xin đẩy mạnh khai hoang, khai mỏ, phát triển buôn bán, chấn chỉnh quốc phòng </a:t>
                      </a:r>
                      <a:endParaRPr lang="en-US" sz="20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58783" marR="58783" marT="0" marB="0"/>
                </a:tc>
              </a:tr>
            </a:tbl>
          </a:graphicData>
        </a:graphic>
      </p:graphicFrame>
      <p:sp>
        <p:nvSpPr>
          <p:cNvPr id="5" name="TextBox 4"/>
          <p:cNvSpPr txBox="1"/>
          <p:nvPr/>
        </p:nvSpPr>
        <p:spPr>
          <a:xfrm>
            <a:off x="0" y="-23575"/>
            <a:ext cx="9220200" cy="1107996"/>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Nối nội dung cột A với nội dung cột B để được tên các sĩ phu trong phong trào cải cách </a:t>
            </a:r>
            <a:r>
              <a:rPr lang="en-US" sz="2200" dirty="0" smtClean="0">
                <a:latin typeface="Times New Roman" panose="02020603050405020304" pitchFamily="18" charset="0"/>
                <a:cs typeface="Times New Roman" panose="02020603050405020304" pitchFamily="18" charset="0"/>
              </a:rPr>
              <a:t>nội </a:t>
            </a:r>
            <a:r>
              <a:rPr lang="en-US" sz="2200" dirty="0">
                <a:latin typeface="Times New Roman" panose="02020603050405020304" pitchFamily="18" charset="0"/>
                <a:cs typeface="Times New Roman" panose="02020603050405020304" pitchFamily="18" charset="0"/>
              </a:rPr>
              <a:t>dung chính trong những đề xướng cải cách của họ.</a:t>
            </a:r>
          </a:p>
          <a:p>
            <a:endParaRPr lang="en-US" sz="22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762000" y="838200"/>
            <a:ext cx="1143000" cy="584775"/>
          </a:xfrm>
          <a:prstGeom prst="rect">
            <a:avLst/>
          </a:prstGeom>
          <a:noFill/>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A</a:t>
            </a:r>
            <a:endParaRPr lang="en-US" sz="32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6096000" y="838200"/>
            <a:ext cx="1143000" cy="584775"/>
          </a:xfrm>
          <a:prstGeom prst="rect">
            <a:avLst/>
          </a:prstGeom>
          <a:noFill/>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B</a:t>
            </a:r>
            <a:endParaRPr lang="en-US" sz="3200" b="1" dirty="0">
              <a:latin typeface="Times New Roman" panose="02020603050405020304" pitchFamily="18" charset="0"/>
              <a:cs typeface="Times New Roman" panose="02020603050405020304" pitchFamily="18" charset="0"/>
            </a:endParaRPr>
          </a:p>
        </p:txBody>
      </p:sp>
      <p:cxnSp>
        <p:nvCxnSpPr>
          <p:cNvPr id="10" name="Straight Arrow Connector 9"/>
          <p:cNvCxnSpPr/>
          <p:nvPr/>
        </p:nvCxnSpPr>
        <p:spPr>
          <a:xfrm>
            <a:off x="2438400" y="2667000"/>
            <a:ext cx="2209800" cy="22098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a:off x="2438400" y="3810000"/>
            <a:ext cx="2209800" cy="25146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a:xfrm flipV="1">
            <a:off x="2400300" y="2620525"/>
            <a:ext cx="2247900" cy="212861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p:nvPr/>
        </p:nvCxnSpPr>
        <p:spPr>
          <a:xfrm flipV="1">
            <a:off x="2438400" y="3810000"/>
            <a:ext cx="2209800" cy="16764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0" name="Straight Arrow Connector 19"/>
          <p:cNvCxnSpPr/>
          <p:nvPr/>
        </p:nvCxnSpPr>
        <p:spPr>
          <a:xfrm flipV="1">
            <a:off x="2438400" y="5257800"/>
            <a:ext cx="2209800" cy="10668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72889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7912"/>
            <a:ext cx="9144000" cy="6840088"/>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655562290"/>
              </p:ext>
            </p:extLst>
          </p:nvPr>
        </p:nvGraphicFramePr>
        <p:xfrm>
          <a:off x="152400" y="304800"/>
          <a:ext cx="8763000" cy="6682489"/>
        </p:xfrm>
        <a:graphic>
          <a:graphicData uri="http://schemas.openxmlformats.org/drawingml/2006/table">
            <a:tbl>
              <a:tblPr firstRow="1" firstCol="1" bandRow="1">
                <a:tableStyleId>{5940675A-B579-460E-94D1-54222C63F5DA}</a:tableStyleId>
              </a:tblPr>
              <a:tblGrid>
                <a:gridCol w="2503715"/>
                <a:gridCol w="6259285"/>
              </a:tblGrid>
              <a:tr h="604144">
                <a:tc>
                  <a:txBody>
                    <a:bodyPr/>
                    <a:lstStyle/>
                    <a:p>
                      <a:pPr marL="0" marR="0" algn="ctr">
                        <a:lnSpc>
                          <a:spcPct val="150000"/>
                        </a:lnSpc>
                        <a:spcBef>
                          <a:spcPts val="0"/>
                        </a:spcBef>
                        <a:spcAft>
                          <a:spcPts val="0"/>
                        </a:spcAft>
                      </a:pPr>
                      <a:r>
                        <a:rPr lang="en-US" sz="2400" dirty="0" smtClean="0">
                          <a:effectLst/>
                          <a:latin typeface="Times New Roman" panose="02020603050405020304" pitchFamily="18" charset="0"/>
                          <a:cs typeface="Times New Roman" panose="02020603050405020304" pitchFamily="18" charset="0"/>
                        </a:rPr>
                        <a:t>Tên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16" marR="60616" marT="0" marB="0"/>
                </a:tc>
                <a:tc>
                  <a:txBody>
                    <a:bodyPr/>
                    <a:lstStyle/>
                    <a:p>
                      <a:pPr marL="0" marR="0" algn="ctr">
                        <a:lnSpc>
                          <a:spcPct val="150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Nội dung chính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16" marR="60616" marT="0" marB="0"/>
                </a:tc>
              </a:tr>
              <a:tr h="973608">
                <a:tc>
                  <a:txBody>
                    <a:bodyPr/>
                    <a:lstStyle/>
                    <a:p>
                      <a:pPr marL="0" marR="0" algn="just">
                        <a:lnSpc>
                          <a:spcPct val="150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Trần Đình Túc</a:t>
                      </a:r>
                    </a:p>
                    <a:p>
                      <a:pPr marL="0" marR="111125" algn="just">
                        <a:lnSpc>
                          <a:spcPct val="150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Nguyễn Huy Tế</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16" marR="60616" marT="0" marB="0"/>
                </a:tc>
                <a:tc>
                  <a:txBody>
                    <a:bodyPr/>
                    <a:lstStyle/>
                    <a:p>
                      <a:pPr marL="0" marR="0" algn="just">
                        <a:lnSpc>
                          <a:spcPct val="150000"/>
                        </a:lnSpc>
                        <a:spcBef>
                          <a:spcPts val="0"/>
                        </a:spcBef>
                        <a:spcAft>
                          <a:spcPts val="0"/>
                        </a:spcAft>
                      </a:pPr>
                      <a:r>
                        <a:rPr lang="en-US" sz="2400">
                          <a:effectLst/>
                          <a:latin typeface="Times New Roman" panose="02020603050405020304" pitchFamily="18" charset="0"/>
                          <a:cs typeface="Times New Roman" panose="02020603050405020304" pitchFamily="18" charset="0"/>
                        </a:rPr>
                        <a:t>Xin mở cửa biển Trà Lí (Nam Định)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16" marR="60616" marT="0" marB="0"/>
                </a:tc>
              </a:tr>
              <a:tr h="1294595">
                <a:tc>
                  <a:txBody>
                    <a:bodyPr/>
                    <a:lstStyle/>
                    <a:p>
                      <a:pPr marL="0" marR="0" algn="just">
                        <a:lnSpc>
                          <a:spcPct val="150000"/>
                        </a:lnSpc>
                        <a:spcBef>
                          <a:spcPts val="0"/>
                        </a:spcBef>
                        <a:spcAft>
                          <a:spcPts val="0"/>
                        </a:spcAft>
                      </a:pPr>
                      <a:r>
                        <a:rPr lang="en-US" sz="2400">
                          <a:effectLst/>
                          <a:latin typeface="Times New Roman" panose="02020603050405020304" pitchFamily="18" charset="0"/>
                          <a:cs typeface="Times New Roman" panose="02020603050405020304" pitchFamily="18" charset="0"/>
                        </a:rPr>
                        <a:t>Đinh Văn Điền</a:t>
                      </a:r>
                    </a:p>
                    <a:p>
                      <a:pPr marL="0" marR="0" algn="just">
                        <a:lnSpc>
                          <a:spcPct val="150000"/>
                        </a:lnSpc>
                        <a:spcBef>
                          <a:spcPts val="0"/>
                        </a:spcBef>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16" marR="60616" marT="0" marB="0"/>
                </a:tc>
                <a:tc>
                  <a:txBody>
                    <a:bodyPr/>
                    <a:lstStyle/>
                    <a:p>
                      <a:pPr marL="0" marR="0" algn="just">
                        <a:lnSpc>
                          <a:spcPct val="150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Xin đẩy mạnh khai hoang, khai mỏ, phát triển buôn bán, chấn chỉnh quốc phòng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16" marR="60616" marT="0" marB="0"/>
                </a:tc>
              </a:tr>
              <a:tr h="1294595">
                <a:tc>
                  <a:txBody>
                    <a:bodyPr/>
                    <a:lstStyle/>
                    <a:p>
                      <a:pPr marL="0" marR="111125" algn="just">
                        <a:lnSpc>
                          <a:spcPct val="150000"/>
                        </a:lnSpc>
                        <a:spcBef>
                          <a:spcPts val="0"/>
                        </a:spcBef>
                        <a:spcAft>
                          <a:spcPts val="0"/>
                        </a:spcAft>
                      </a:pPr>
                      <a:r>
                        <a:rPr lang="en-US" sz="2400">
                          <a:effectLst/>
                          <a:latin typeface="Times New Roman" panose="02020603050405020304" pitchFamily="18" charset="0"/>
                          <a:cs typeface="Times New Roman" panose="02020603050405020304" pitchFamily="18" charset="0"/>
                        </a:rPr>
                        <a:t>Viện Thương Bạc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16" marR="60616" marT="0" marB="0"/>
                </a:tc>
                <a:tc>
                  <a:txBody>
                    <a:bodyPr/>
                    <a:lstStyle/>
                    <a:p>
                      <a:pPr marL="0" marR="0" algn="just">
                        <a:lnSpc>
                          <a:spcPct val="150000"/>
                        </a:lnSpc>
                        <a:spcBef>
                          <a:spcPts val="0"/>
                        </a:spcBef>
                        <a:spcAft>
                          <a:spcPts val="0"/>
                        </a:spcAft>
                      </a:pPr>
                      <a:r>
                        <a:rPr lang="en-US" sz="2400">
                          <a:effectLst/>
                          <a:latin typeface="Times New Roman" panose="02020603050405020304" pitchFamily="18" charset="0"/>
                          <a:cs typeface="Times New Roman" panose="02020603050405020304" pitchFamily="18" charset="0"/>
                        </a:rPr>
                        <a:t>Xin mở 3 cửa biển ở miền Bắc và miền Trung để thông thương với bên ngoài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16" marR="60616" marT="0" marB="0"/>
                </a:tc>
              </a:tr>
              <a:tr h="1294595">
                <a:tc>
                  <a:txBody>
                    <a:bodyPr/>
                    <a:lstStyle/>
                    <a:p>
                      <a:pPr marL="0" marR="0" algn="just">
                        <a:lnSpc>
                          <a:spcPct val="150000"/>
                        </a:lnSpc>
                        <a:spcBef>
                          <a:spcPts val="0"/>
                        </a:spcBef>
                        <a:spcAft>
                          <a:spcPts val="0"/>
                        </a:spcAft>
                      </a:pPr>
                      <a:r>
                        <a:rPr lang="en-US" sz="2400">
                          <a:effectLst/>
                          <a:latin typeface="Times New Roman" panose="02020603050405020304" pitchFamily="18" charset="0"/>
                          <a:cs typeface="Times New Roman" panose="02020603050405020304" pitchFamily="18" charset="0"/>
                        </a:rPr>
                        <a:t>Nguyễn Trường Tộ</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16" marR="60616" marT="0" marB="0"/>
                </a:tc>
                <a:tc>
                  <a:txBody>
                    <a:bodyPr/>
                    <a:lstStyle/>
                    <a:p>
                      <a:pPr marL="0" marR="0" algn="just">
                        <a:lnSpc>
                          <a:spcPct val="150000"/>
                        </a:lnSpc>
                        <a:spcBef>
                          <a:spcPts val="0"/>
                        </a:spcBef>
                        <a:spcAft>
                          <a:spcPts val="0"/>
                        </a:spcAft>
                      </a:pPr>
                      <a:r>
                        <a:rPr lang="en-US" sz="2400">
                          <a:effectLst/>
                          <a:latin typeface="Times New Roman" panose="02020603050405020304" pitchFamily="18" charset="0"/>
                          <a:cs typeface="Times New Roman" panose="02020603050405020304" pitchFamily="18" charset="0"/>
                        </a:rPr>
                        <a:t>Chấn chỉnh bộ máy quan lại, phát triển kinh tế, tài chính, quân sự, giáo dục,…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16" marR="60616" marT="0" marB="0"/>
                </a:tc>
              </a:tr>
              <a:tr h="863063">
                <a:tc>
                  <a:txBody>
                    <a:bodyPr/>
                    <a:lstStyle/>
                    <a:p>
                      <a:pPr marL="0" marR="0" algn="just">
                        <a:lnSpc>
                          <a:spcPct val="150000"/>
                        </a:lnSpc>
                        <a:spcBef>
                          <a:spcPts val="0"/>
                        </a:spcBef>
                        <a:spcAft>
                          <a:spcPts val="0"/>
                        </a:spcAft>
                      </a:pPr>
                      <a:r>
                        <a:rPr lang="en-US" sz="2400">
                          <a:effectLst/>
                          <a:latin typeface="Times New Roman" panose="02020603050405020304" pitchFamily="18" charset="0"/>
                          <a:cs typeface="Times New Roman" panose="02020603050405020304" pitchFamily="18" charset="0"/>
                        </a:rPr>
                        <a:t>Nguyễn Lộ Trạch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16" marR="60616" marT="0" marB="0"/>
                </a:tc>
                <a:tc>
                  <a:txBody>
                    <a:bodyPr/>
                    <a:lstStyle/>
                    <a:p>
                      <a:pPr marL="0" marR="0" algn="just">
                        <a:lnSpc>
                          <a:spcPct val="150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Chấn hưng dân khí, khai thông dân trí, bảo vệ đất nước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16" marR="60616" marT="0" marB="0"/>
                </a:tc>
              </a:tr>
            </a:tbl>
          </a:graphicData>
        </a:graphic>
      </p:graphicFrame>
      <p:sp>
        <p:nvSpPr>
          <p:cNvPr id="3" name="Rectangle 1"/>
          <p:cNvSpPr>
            <a:spLocks noChangeArrowheads="1"/>
          </p:cNvSpPr>
          <p:nvPr/>
        </p:nvSpPr>
        <p:spPr bwMode="auto">
          <a:xfrm>
            <a:off x="2225675" y="1597968"/>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400"/>
          </a:p>
        </p:txBody>
      </p:sp>
    </p:spTree>
    <p:extLst>
      <p:ext uri="{BB962C8B-B14F-4D97-AF65-F5344CB8AC3E}">
        <p14:creationId xmlns:p14="http://schemas.microsoft.com/office/powerpoint/2010/main" val="23908412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7912"/>
            <a:ext cx="9144000" cy="6840088"/>
          </a:xfrm>
          <a:prstGeom prst="rect">
            <a:avLst/>
          </a:prstGeom>
        </p:spPr>
      </p:pic>
      <p:sp>
        <p:nvSpPr>
          <p:cNvPr id="2" name="TextBox 1"/>
          <p:cNvSpPr txBox="1"/>
          <p:nvPr/>
        </p:nvSpPr>
        <p:spPr>
          <a:xfrm>
            <a:off x="304800" y="457200"/>
            <a:ext cx="8305800" cy="954107"/>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?Trong những đề nghị cải cách trên, đề nghị cải cách của ai có hiệu quả nhất? </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81000" y="1828800"/>
            <a:ext cx="8077200" cy="4401205"/>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Hệ thống cải cách của Nguyễn Trường Tộ rất toàn diện, đề cập đến những vấn </a:t>
            </a:r>
            <a:r>
              <a:rPr lang="en-US" sz="2800" dirty="0" smtClean="0">
                <a:latin typeface="Times New Roman" panose="02020603050405020304" pitchFamily="18" charset="0"/>
                <a:cs typeface="Times New Roman" panose="02020603050405020304" pitchFamily="18" charset="0"/>
              </a:rPr>
              <a:t>đề:</a:t>
            </a:r>
          </a:p>
          <a:p>
            <a:pPr algn="just"/>
            <a:r>
              <a:rPr lang="en-US" sz="2800" dirty="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kinh </a:t>
            </a:r>
            <a:r>
              <a:rPr lang="en-US" sz="2800" dirty="0" smtClean="0">
                <a:latin typeface="Times New Roman" panose="02020603050405020304" pitchFamily="18" charset="0"/>
                <a:cs typeface="Times New Roman" panose="02020603050405020304" pitchFamily="18" charset="0"/>
              </a:rPr>
              <a:t>tế</a:t>
            </a:r>
          </a:p>
          <a:p>
            <a:pPr algn="just"/>
            <a:r>
              <a:rPr lang="en-US" sz="2800" dirty="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chính trị</a:t>
            </a:r>
          </a:p>
          <a:p>
            <a:pPr algn="just"/>
            <a:r>
              <a:rPr lang="en-US" sz="2800" dirty="0" smtClean="0">
                <a:latin typeface="Times New Roman" panose="02020603050405020304" pitchFamily="18" charset="0"/>
                <a:cs typeface="Times New Roman" panose="02020603050405020304" pitchFamily="18" charset="0"/>
              </a:rPr>
              <a:t>+ pháp luật</a:t>
            </a:r>
          </a:p>
          <a:p>
            <a:pPr algn="just"/>
            <a:r>
              <a:rPr lang="en-US" sz="2800" dirty="0" smtClean="0">
                <a:latin typeface="Times New Roman" panose="02020603050405020304" pitchFamily="18" charset="0"/>
                <a:cs typeface="Times New Roman" panose="02020603050405020304" pitchFamily="18" charset="0"/>
              </a:rPr>
              <a:t>+ tôn </a:t>
            </a:r>
            <a:r>
              <a:rPr lang="en-US" sz="2800" dirty="0">
                <a:latin typeface="Times New Roman" panose="02020603050405020304" pitchFamily="18" charset="0"/>
                <a:cs typeface="Times New Roman" panose="02020603050405020304" pitchFamily="18" charset="0"/>
              </a:rPr>
              <a:t>giáo </a:t>
            </a:r>
          </a:p>
          <a:p>
            <a:pPr algn="just"/>
            <a:r>
              <a:rPr lang="en-US" sz="2800" dirty="0" smtClean="0">
                <a:latin typeface="Times New Roman" panose="02020603050405020304" pitchFamily="18" charset="0"/>
                <a:cs typeface="Times New Roman" panose="02020603050405020304" pitchFamily="18" charset="0"/>
              </a:rPr>
              <a:t>với </a:t>
            </a:r>
            <a:r>
              <a:rPr lang="en-US" sz="2800" dirty="0">
                <a:latin typeface="Times New Roman" panose="02020603050405020304" pitchFamily="18" charset="0"/>
                <a:cs typeface="Times New Roman" panose="02020603050405020304" pitchFamily="18" charset="0"/>
              </a:rPr>
              <a:t>nội dung phong phú, đề cập đến những vấn đề cần tiến hành cải cách để đưa nước nhà tiến theo con đường </a:t>
            </a:r>
            <a:r>
              <a:rPr lang="en-US" sz="2800" dirty="0" smtClean="0">
                <a:latin typeface="Times New Roman" panose="02020603050405020304" pitchFamily="18" charset="0"/>
                <a:cs typeface="Times New Roman" panose="02020603050405020304" pitchFamily="18" charset="0"/>
              </a:rPr>
              <a:t>tư bản chủ nghĩa.</a:t>
            </a:r>
            <a:endParaRPr lang="en-US" sz="2800" dirty="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696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81200" y="152400"/>
            <a:ext cx="4953000" cy="5812879"/>
          </a:xfrm>
          <a:prstGeom prst="rect">
            <a:avLst/>
          </a:prstGeom>
        </p:spPr>
      </p:pic>
      <p:sp>
        <p:nvSpPr>
          <p:cNvPr id="3" name="TextBox 2"/>
          <p:cNvSpPr txBox="1"/>
          <p:nvPr/>
        </p:nvSpPr>
        <p:spPr>
          <a:xfrm>
            <a:off x="1752600" y="6172200"/>
            <a:ext cx="5334000" cy="461665"/>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Nguyễn Trường Tộ</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15274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7912"/>
            <a:ext cx="9144000" cy="6840088"/>
          </a:xfrm>
          <a:prstGeom prst="rect">
            <a:avLst/>
          </a:prstGeom>
        </p:spPr>
      </p:pic>
      <p:sp>
        <p:nvSpPr>
          <p:cNvPr id="9" name="Text Box 11"/>
          <p:cNvSpPr txBox="1">
            <a:spLocks noChangeArrowheads="1"/>
          </p:cNvSpPr>
          <p:nvPr/>
        </p:nvSpPr>
        <p:spPr bwMode="auto">
          <a:xfrm>
            <a:off x="609600" y="1676400"/>
            <a:ext cx="2590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b="1" u="sng" dirty="0"/>
              <a:t>Chưa xuất phát từ cơ sở trong nước</a:t>
            </a:r>
          </a:p>
        </p:txBody>
      </p:sp>
      <p:sp>
        <p:nvSpPr>
          <p:cNvPr id="10" name="AutoShape 12"/>
          <p:cNvSpPr>
            <a:spLocks noChangeArrowheads="1"/>
          </p:cNvSpPr>
          <p:nvPr/>
        </p:nvSpPr>
        <p:spPr bwMode="auto">
          <a:xfrm rot="8883669">
            <a:off x="1143000" y="2438400"/>
            <a:ext cx="639763" cy="84138"/>
          </a:xfrm>
          <a:prstGeom prst="rightArrow">
            <a:avLst>
              <a:gd name="adj1" fmla="val 50000"/>
              <a:gd name="adj2" fmla="val 190093"/>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AutoShape 13"/>
          <p:cNvSpPr>
            <a:spLocks noChangeArrowheads="1"/>
          </p:cNvSpPr>
          <p:nvPr/>
        </p:nvSpPr>
        <p:spPr bwMode="auto">
          <a:xfrm rot="1402955">
            <a:off x="1905000" y="2425700"/>
            <a:ext cx="639763" cy="84138"/>
          </a:xfrm>
          <a:prstGeom prst="rightArrow">
            <a:avLst>
              <a:gd name="adj1" fmla="val 50000"/>
              <a:gd name="adj2" fmla="val 190093"/>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AutoShape 14"/>
          <p:cNvSpPr>
            <a:spLocks noChangeArrowheads="1"/>
          </p:cNvSpPr>
          <p:nvPr/>
        </p:nvSpPr>
        <p:spPr bwMode="auto">
          <a:xfrm rot="16601027" flipH="1">
            <a:off x="2782094" y="4687094"/>
            <a:ext cx="455612" cy="228600"/>
          </a:xfrm>
          <a:prstGeom prst="rightArrow">
            <a:avLst>
              <a:gd name="adj1" fmla="val 59083"/>
              <a:gd name="adj2" fmla="val 111454"/>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Text Box 15"/>
          <p:cNvSpPr txBox="1">
            <a:spLocks noChangeArrowheads="1"/>
          </p:cNvSpPr>
          <p:nvPr/>
        </p:nvSpPr>
        <p:spPr bwMode="auto">
          <a:xfrm>
            <a:off x="0" y="2819400"/>
            <a:ext cx="153987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b="1" i="1" dirty="0">
                <a:solidFill>
                  <a:srgbClr val="0000FF"/>
                </a:solidFill>
              </a:rPr>
              <a:t>Cải cách lẻ tẻ, </a:t>
            </a:r>
          </a:p>
          <a:p>
            <a:pPr algn="ctr"/>
            <a:r>
              <a:rPr lang="en-US" sz="2000" b="1" i="1" dirty="0">
                <a:solidFill>
                  <a:srgbClr val="0000FF"/>
                </a:solidFill>
              </a:rPr>
              <a:t>rời rạc. </a:t>
            </a:r>
          </a:p>
          <a:p>
            <a:pPr algn="ctr"/>
            <a:r>
              <a:rPr lang="en-US" sz="2000" b="1" i="1" dirty="0">
                <a:solidFill>
                  <a:srgbClr val="0000FF"/>
                </a:solidFill>
              </a:rPr>
              <a:t>Tài chính cạn kiệt</a:t>
            </a:r>
          </a:p>
        </p:txBody>
      </p:sp>
      <p:sp>
        <p:nvSpPr>
          <p:cNvPr id="14" name="Text Box 16"/>
          <p:cNvSpPr txBox="1">
            <a:spLocks noChangeArrowheads="1"/>
          </p:cNvSpPr>
          <p:nvPr/>
        </p:nvSpPr>
        <p:spPr bwMode="auto">
          <a:xfrm>
            <a:off x="2209800" y="2879725"/>
            <a:ext cx="153987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b="1" i="1" dirty="0">
                <a:solidFill>
                  <a:srgbClr val="0000FF"/>
                </a:solidFill>
              </a:rPr>
              <a:t>Chưa đặt vấn đề giải quyết mâu thuẫn xã hội</a:t>
            </a:r>
          </a:p>
        </p:txBody>
      </p:sp>
      <p:sp>
        <p:nvSpPr>
          <p:cNvPr id="15" name="AutoShape 17"/>
          <p:cNvSpPr>
            <a:spLocks noChangeArrowheads="1"/>
          </p:cNvSpPr>
          <p:nvPr/>
        </p:nvSpPr>
        <p:spPr bwMode="auto">
          <a:xfrm rot="10800000">
            <a:off x="2743200" y="5105400"/>
            <a:ext cx="1371600" cy="304800"/>
          </a:xfrm>
          <a:prstGeom prst="homePlate">
            <a:avLst>
              <a:gd name="adj" fmla="val 84875"/>
            </a:avLst>
          </a:prstGeom>
          <a:gradFill rotWithShape="1">
            <a:gsLst>
              <a:gs pos="0">
                <a:srgbClr val="FDD1B3"/>
              </a:gs>
              <a:gs pos="50000">
                <a:srgbClr val="FFFFFF"/>
              </a:gs>
              <a:gs pos="100000">
                <a:srgbClr val="FDD1B3"/>
              </a:gs>
            </a:gsLst>
            <a:lin ang="5400000" scaled="1"/>
          </a:gra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r>
              <a:rPr lang="en-US" sz="1200" b="1">
                <a:solidFill>
                  <a:srgbClr val="FF0000"/>
                </a:solidFill>
                <a:latin typeface="Verdana" panose="020B0604030504040204" pitchFamily="34" charset="0"/>
              </a:rPr>
              <a:t>ĐỊA CHỦ PK</a:t>
            </a:r>
          </a:p>
        </p:txBody>
      </p:sp>
      <p:sp>
        <p:nvSpPr>
          <p:cNvPr id="16" name="AutoShape 18"/>
          <p:cNvSpPr>
            <a:spLocks noChangeArrowheads="1"/>
          </p:cNvSpPr>
          <p:nvPr/>
        </p:nvSpPr>
        <p:spPr bwMode="auto">
          <a:xfrm>
            <a:off x="1371600" y="5105400"/>
            <a:ext cx="1371600" cy="304800"/>
          </a:xfrm>
          <a:prstGeom prst="homePlate">
            <a:avLst>
              <a:gd name="adj" fmla="val 73479"/>
            </a:avLst>
          </a:prstGeom>
          <a:gradFill rotWithShape="1">
            <a:gsLst>
              <a:gs pos="0">
                <a:srgbClr val="FDD1B3"/>
              </a:gs>
              <a:gs pos="50000">
                <a:srgbClr val="FFFFFF"/>
              </a:gs>
              <a:gs pos="100000">
                <a:srgbClr val="FDD1B3"/>
              </a:gs>
            </a:gsLst>
            <a:lin ang="5400000" scaled="1"/>
          </a:gra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dirty="0">
                <a:solidFill>
                  <a:srgbClr val="FF0000"/>
                </a:solidFill>
                <a:latin typeface="Verdana" panose="020B0604030504040204" pitchFamily="34" charset="0"/>
              </a:rPr>
              <a:t>NÔNG DÂN </a:t>
            </a:r>
          </a:p>
        </p:txBody>
      </p:sp>
      <p:sp>
        <p:nvSpPr>
          <p:cNvPr id="17" name="AutoShape 19"/>
          <p:cNvSpPr>
            <a:spLocks noChangeArrowheads="1"/>
          </p:cNvSpPr>
          <p:nvPr/>
        </p:nvSpPr>
        <p:spPr bwMode="auto">
          <a:xfrm>
            <a:off x="1371600" y="5486400"/>
            <a:ext cx="1371600" cy="304800"/>
          </a:xfrm>
          <a:prstGeom prst="homePlate">
            <a:avLst>
              <a:gd name="adj" fmla="val 76771"/>
            </a:avLst>
          </a:prstGeom>
          <a:gradFill rotWithShape="1">
            <a:gsLst>
              <a:gs pos="0">
                <a:srgbClr val="FDD1B3"/>
              </a:gs>
              <a:gs pos="50000">
                <a:srgbClr val="FFFFFF"/>
              </a:gs>
              <a:gs pos="100000">
                <a:srgbClr val="FDD1B3"/>
              </a:gs>
            </a:gsLst>
            <a:lin ang="5400000" scaled="1"/>
          </a:gra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dirty="0">
                <a:solidFill>
                  <a:srgbClr val="FF0000"/>
                </a:solidFill>
                <a:latin typeface="Verdana" panose="020B0604030504040204" pitchFamily="34" charset="0"/>
              </a:rPr>
              <a:t>D.T VIỆT NAM</a:t>
            </a:r>
          </a:p>
        </p:txBody>
      </p:sp>
      <p:sp>
        <p:nvSpPr>
          <p:cNvPr id="18" name="AutoShape 20"/>
          <p:cNvSpPr>
            <a:spLocks noChangeArrowheads="1"/>
          </p:cNvSpPr>
          <p:nvPr/>
        </p:nvSpPr>
        <p:spPr bwMode="auto">
          <a:xfrm rot="10800000">
            <a:off x="2743200" y="5486400"/>
            <a:ext cx="1371600" cy="304800"/>
          </a:xfrm>
          <a:prstGeom prst="homePlate">
            <a:avLst>
              <a:gd name="adj" fmla="val 78854"/>
            </a:avLst>
          </a:prstGeom>
          <a:gradFill rotWithShape="1">
            <a:gsLst>
              <a:gs pos="0">
                <a:srgbClr val="FDD1B3"/>
              </a:gs>
              <a:gs pos="50000">
                <a:srgbClr val="FFFFFF"/>
              </a:gs>
              <a:gs pos="100000">
                <a:srgbClr val="FDD1B3"/>
              </a:gs>
            </a:gsLst>
            <a:lin ang="5400000" scaled="1"/>
          </a:gra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r>
              <a:rPr lang="en-US" sz="1200" b="1" dirty="0">
                <a:solidFill>
                  <a:srgbClr val="FF0000"/>
                </a:solidFill>
                <a:latin typeface="Verdana" panose="020B0604030504040204" pitchFamily="34" charset="0"/>
              </a:rPr>
              <a:t>T. D PHÁP</a:t>
            </a:r>
          </a:p>
        </p:txBody>
      </p:sp>
      <p:sp>
        <p:nvSpPr>
          <p:cNvPr id="19" name="Text Box 21"/>
          <p:cNvSpPr txBox="1">
            <a:spLocks noChangeArrowheads="1"/>
          </p:cNvSpPr>
          <p:nvPr/>
        </p:nvSpPr>
        <p:spPr bwMode="auto">
          <a:xfrm>
            <a:off x="5638800" y="1676400"/>
            <a:ext cx="2590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b="1" u="sng" dirty="0"/>
              <a:t>Do tính bảo thủ của Nhà Nguyễn</a:t>
            </a:r>
          </a:p>
        </p:txBody>
      </p:sp>
      <p:sp>
        <p:nvSpPr>
          <p:cNvPr id="20" name="AutoShape 22"/>
          <p:cNvSpPr>
            <a:spLocks noChangeArrowheads="1"/>
          </p:cNvSpPr>
          <p:nvPr/>
        </p:nvSpPr>
        <p:spPr bwMode="auto">
          <a:xfrm rot="5400000">
            <a:off x="6824663" y="2252662"/>
            <a:ext cx="228600" cy="295275"/>
          </a:xfrm>
          <a:prstGeom prst="rightArrow">
            <a:avLst>
              <a:gd name="adj1" fmla="val 50000"/>
              <a:gd name="adj2" fmla="val 25000"/>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1" name="Picture 23" descr="vu tu du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2300" y="2532987"/>
            <a:ext cx="2743200" cy="3352800"/>
          </a:xfrm>
          <a:prstGeom prst="rect">
            <a:avLst/>
          </a:prstGeom>
          <a:noFill/>
          <a:extLst>
            <a:ext uri="{909E8E84-426E-40DD-AFC4-6F175D3DCCD1}">
              <a14:hiddenFill xmlns:a14="http://schemas.microsoft.com/office/drawing/2010/main">
                <a:solidFill>
                  <a:srgbClr val="FFFFFF"/>
                </a:solidFill>
              </a14:hiddenFill>
            </a:ext>
          </a:extLst>
        </p:spPr>
      </p:pic>
      <p:sp>
        <p:nvSpPr>
          <p:cNvPr id="22" name="AutoShape 24"/>
          <p:cNvSpPr>
            <a:spLocks noChangeArrowheads="1"/>
          </p:cNvSpPr>
          <p:nvPr/>
        </p:nvSpPr>
        <p:spPr bwMode="auto">
          <a:xfrm>
            <a:off x="7248477" y="2438400"/>
            <a:ext cx="1895523" cy="4114800"/>
          </a:xfrm>
          <a:prstGeom prst="wedgeRoundRectCallout">
            <a:avLst>
              <a:gd name="adj1" fmla="val -61940"/>
              <a:gd name="adj2" fmla="val -39968"/>
              <a:gd name="adj3" fmla="val 16667"/>
            </a:avLst>
          </a:prstGeom>
          <a:solidFill>
            <a:srgbClr val="CC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r>
              <a:rPr lang="en-US" sz="1400" b="1" u="sng" dirty="0">
                <a:solidFill>
                  <a:srgbClr val="003300"/>
                </a:solidFill>
                <a:latin typeface="Verdana" panose="020B0604030504040204" pitchFamily="34" charset="0"/>
              </a:rPr>
              <a:t>VUA TỰ ĐỨC NÓI:</a:t>
            </a:r>
          </a:p>
          <a:p>
            <a:pPr eaLnBrk="0" hangingPunct="0"/>
            <a:r>
              <a:rPr lang="en-US" sz="1600" b="1" dirty="0">
                <a:solidFill>
                  <a:srgbClr val="FF0000"/>
                </a:solidFill>
                <a:latin typeface="Verdana" panose="020B0604030504040204" pitchFamily="34" charset="0"/>
              </a:rPr>
              <a:t>“… Nguyễn Trường Tộ quá tin ở các điều y đề nghị…Tại sao lại thúc </a:t>
            </a:r>
            <a:r>
              <a:rPr lang="en-US" sz="1600" b="1" dirty="0" smtClean="0">
                <a:solidFill>
                  <a:srgbClr val="FF0000"/>
                </a:solidFill>
                <a:latin typeface="Verdana" panose="020B0604030504040204" pitchFamily="34" charset="0"/>
              </a:rPr>
              <a:t>giục </a:t>
            </a:r>
            <a:r>
              <a:rPr lang="en-US" sz="1600" b="1" dirty="0">
                <a:solidFill>
                  <a:srgbClr val="FF0000"/>
                </a:solidFill>
                <a:latin typeface="Verdana" panose="020B0604030504040204" pitchFamily="34" charset="0"/>
              </a:rPr>
              <a:t>nhiều đến thế, khi mà </a:t>
            </a:r>
            <a:r>
              <a:rPr lang="en-US" sz="1600" b="1" i="1" u="sng" dirty="0">
                <a:latin typeface="Verdana" panose="020B0604030504040204" pitchFamily="34" charset="0"/>
              </a:rPr>
              <a:t>các phương pháp cũ</a:t>
            </a:r>
            <a:r>
              <a:rPr lang="en-US" sz="1600" b="1" dirty="0">
                <a:solidFill>
                  <a:srgbClr val="FF0000"/>
                </a:solidFill>
                <a:latin typeface="Verdana" panose="020B0604030504040204" pitchFamily="34" charset="0"/>
              </a:rPr>
              <a:t> của trẫm đã rất đủ để điều khiển quốc gia rồi…”</a:t>
            </a:r>
          </a:p>
        </p:txBody>
      </p:sp>
      <p:sp>
        <p:nvSpPr>
          <p:cNvPr id="2" name="TextBox 1"/>
          <p:cNvSpPr txBox="1"/>
          <p:nvPr/>
        </p:nvSpPr>
        <p:spPr>
          <a:xfrm>
            <a:off x="304800" y="304800"/>
            <a:ext cx="8610600" cy="1384995"/>
          </a:xfrm>
          <a:prstGeom prst="rect">
            <a:avLst/>
          </a:prstGeom>
          <a:noFill/>
        </p:spPr>
        <p:txBody>
          <a:bodyPr wrap="square" rtlCol="0">
            <a:spAutoFit/>
          </a:bodyPr>
          <a:lstStyle/>
          <a:p>
            <a:r>
              <a:rPr lang="en-US" sz="2800" dirty="0">
                <a:solidFill>
                  <a:srgbClr val="002060"/>
                </a:solidFill>
                <a:latin typeface="Times New Roman" panose="02020603050405020304" pitchFamily="18" charset="0"/>
                <a:cs typeface="Times New Roman" panose="02020603050405020304" pitchFamily="18" charset="0"/>
              </a:rPr>
              <a:t>? Vì sao những đề nghị cải cách của các sĩ phu không được Nhà Nguyễn chấp nhận?</a:t>
            </a:r>
          </a:p>
          <a:p>
            <a:endParaRPr 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056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repeatCount="200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500"/>
                                        <p:tgtEl>
                                          <p:spTgt spid="10"/>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repeatCount="200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repeatCount="200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repeatCount="300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strips(downRight)">
                                      <p:cBhvr>
                                        <p:cTn id="36" dur="500"/>
                                        <p:tgtEl>
                                          <p:spTgt spid="16"/>
                                        </p:tgtEl>
                                      </p:cBhvr>
                                    </p:animEffect>
                                  </p:childTnLst>
                                </p:cTn>
                              </p:par>
                              <p:par>
                                <p:cTn id="37" presetID="18" presetClass="entr" presetSubtype="12" repeatCount="300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strips(downLeft)">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6" repeatCount="300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strips(downRight)">
                                      <p:cBhvr>
                                        <p:cTn id="44" dur="500"/>
                                        <p:tgtEl>
                                          <p:spTgt spid="17"/>
                                        </p:tgtEl>
                                      </p:cBhvr>
                                    </p:animEffect>
                                  </p:childTnLst>
                                </p:cTn>
                              </p:par>
                              <p:par>
                                <p:cTn id="45" presetID="18" presetClass="entr" presetSubtype="12" repeatCount="300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strips(downLeft)">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3" presetClass="entr" presetSubtype="16"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fltVal val="0"/>
                                          </p:val>
                                        </p:tav>
                                        <p:tav tm="100000">
                                          <p:val>
                                            <p:strVal val="#ppt_w"/>
                                          </p:val>
                                        </p:tav>
                                      </p:tavLst>
                                    </p:anim>
                                    <p:anim calcmode="lin" valueType="num">
                                      <p:cBhvr>
                                        <p:cTn id="5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1" repeatCount="2000"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up)">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12"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strips(downLeft)">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18" presetClass="entr" presetSubtype="6"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strips(downRight)">
                                      <p:cBhvr>
                                        <p:cTn id="6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p:bldP spid="14" grpId="0"/>
      <p:bldP spid="15" grpId="0" animBg="1"/>
      <p:bldP spid="16" grpId="0" animBg="1"/>
      <p:bldP spid="17" grpId="0" animBg="1"/>
      <p:bldP spid="18" grpId="0" animBg="1"/>
      <p:bldP spid="19" grpId="0"/>
      <p:bldP spid="20"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53055" cy="6840088"/>
          </a:xfrm>
          <a:prstGeom prst="rect">
            <a:avLst/>
          </a:prstGeom>
        </p:spPr>
      </p:pic>
      <p:sp>
        <p:nvSpPr>
          <p:cNvPr id="3" name="TextBox 2"/>
          <p:cNvSpPr txBox="1"/>
          <p:nvPr/>
        </p:nvSpPr>
        <p:spPr>
          <a:xfrm>
            <a:off x="304800" y="304800"/>
            <a:ext cx="8534400" cy="1384995"/>
          </a:xfrm>
          <a:prstGeom prst="rect">
            <a:avLst/>
          </a:prstGeom>
          <a:noFill/>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Trong đề bài thi Đình năm 1876 có hỏi rằng: </a:t>
            </a:r>
            <a:r>
              <a:rPr lang="en-US" sz="2800" dirty="0" smtClean="0">
                <a:solidFill>
                  <a:srgbClr val="0070C0"/>
                </a:solidFill>
                <a:latin typeface="Times New Roman" panose="02020603050405020304" pitchFamily="18" charset="0"/>
                <a:cs typeface="Times New Roman" panose="02020603050405020304" pitchFamily="18" charset="0"/>
              </a:rPr>
              <a:t>“Nước Nhật Bản theo học các nước thái Tây mà được nên phú cường. Vậy nước ta có nên bắt chước không?”</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828800" y="2438400"/>
            <a:ext cx="7162800" cy="2246769"/>
          </a:xfrm>
          <a:prstGeom prst="rect">
            <a:avLst/>
          </a:prstGeom>
          <a:noFill/>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Đáp lại thi Đình, nhất loạt các nho sĩ dự thi đều tâu rằng: </a:t>
            </a:r>
            <a:r>
              <a:rPr lang="en-US" sz="2800" dirty="0" smtClean="0">
                <a:solidFill>
                  <a:srgbClr val="C00000"/>
                </a:solidFill>
                <a:latin typeface="Times New Roman" panose="02020603050405020304" pitchFamily="18" charset="0"/>
                <a:cs typeface="Times New Roman" panose="02020603050405020304" pitchFamily="18" charset="0"/>
              </a:rPr>
              <a:t>“Nước Nhật Bản trước giờ vốn theo văn minh của nước Tàu mà bây giờ thay đổi thói cũ mà theo các nước thái Tây thì dẫu là có nên phú cường sau này cũng hóa ra loài mọi rợ.”</a:t>
            </a:r>
            <a:endParaRPr lang="en-US" sz="28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27250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53055" cy="6840088"/>
          </a:xfrm>
          <a:prstGeom prst="rect">
            <a:avLst/>
          </a:prstGeom>
        </p:spPr>
      </p:pic>
      <p:sp>
        <p:nvSpPr>
          <p:cNvPr id="2" name="TextBox 1"/>
          <p:cNvSpPr txBox="1"/>
          <p:nvPr/>
        </p:nvSpPr>
        <p:spPr>
          <a:xfrm>
            <a:off x="304799" y="228600"/>
            <a:ext cx="8787897"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Ý NGHĨA CỦA NHỮNG ĐỀ NGHỊ CẢI CÁCH:</a:t>
            </a:r>
            <a:endParaRPr 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04799" y="1118298"/>
            <a:ext cx="7924800" cy="267765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Tấn công vào tư tưởng bảo thủ của </a:t>
            </a:r>
            <a:r>
              <a:rPr lang="en-US" sz="2800" dirty="0" smtClean="0">
                <a:latin typeface="Times New Roman" panose="02020603050405020304" pitchFamily="18" charset="0"/>
                <a:cs typeface="Times New Roman" panose="02020603050405020304" pitchFamily="18" charset="0"/>
              </a:rPr>
              <a:t>nhà </a:t>
            </a:r>
            <a:r>
              <a:rPr lang="en-US" sz="2800" dirty="0">
                <a:latin typeface="Times New Roman" panose="02020603050405020304" pitchFamily="18" charset="0"/>
                <a:cs typeface="Times New Roman" panose="02020603050405020304" pitchFamily="18" charset="0"/>
              </a:rPr>
              <a:t>Nguyễn.</a:t>
            </a:r>
          </a:p>
          <a:p>
            <a:r>
              <a:rPr lang="en-US" sz="2800" dirty="0">
                <a:latin typeface="Times New Roman" panose="02020603050405020304" pitchFamily="18" charset="0"/>
                <a:cs typeface="Times New Roman" panose="02020603050405020304" pitchFamily="18" charset="0"/>
              </a:rPr>
              <a:t> + Thể hiện trình độ nhận thức mới của </a:t>
            </a:r>
            <a:r>
              <a:rPr lang="en-US" sz="2800" dirty="0" smtClean="0">
                <a:latin typeface="Times New Roman" panose="02020603050405020304" pitchFamily="18" charset="0"/>
                <a:cs typeface="Times New Roman" panose="02020603050405020304" pitchFamily="18" charset="0"/>
              </a:rPr>
              <a:t>người </a:t>
            </a:r>
            <a:r>
              <a:rPr lang="en-US" sz="2800" dirty="0">
                <a:latin typeface="Times New Roman" panose="02020603050405020304" pitchFamily="18" charset="0"/>
                <a:cs typeface="Times New Roman" panose="02020603050405020304" pitchFamily="18" charset="0"/>
              </a:rPr>
              <a:t>Việt Nam.</a:t>
            </a:r>
          </a:p>
          <a:p>
            <a:r>
              <a:rPr lang="en-US" sz="2800" dirty="0">
                <a:latin typeface="Times New Roman" panose="02020603050405020304" pitchFamily="18" charset="0"/>
                <a:cs typeface="Times New Roman" panose="02020603050405020304" pitchFamily="18" charset="0"/>
              </a:rPr>
              <a:t> + Chuẩn bị cho trào lưu duy tân mới, ra đời đầu thế kỉ XX.</a:t>
            </a: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37191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smtClean="0">
                <a:solidFill>
                  <a:srgbClr val="C00000"/>
                </a:solidFill>
                <a:latin typeface="Times New Roman" pitchFamily="18" charset="0"/>
                <a:cs typeface="Times New Roman" pitchFamily="18" charset="0"/>
              </a:rPr>
              <a:t>Câu 1: Hà Nội trở thành một thành phố “nhượng địa” vào năm nào?</a:t>
            </a:r>
            <a:endParaRPr lang="en-US" sz="36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pPr marL="514350" indent="-514350">
              <a:buAutoNum type="alphaUcPeriod"/>
            </a:pPr>
            <a:r>
              <a:rPr lang="en-US" sz="3600" dirty="0" smtClean="0">
                <a:solidFill>
                  <a:srgbClr val="002060"/>
                </a:solidFill>
                <a:latin typeface="Times New Roman" pitchFamily="18" charset="0"/>
                <a:cs typeface="Times New Roman" pitchFamily="18" charset="0"/>
              </a:rPr>
              <a:t>1887</a:t>
            </a:r>
          </a:p>
          <a:p>
            <a:pPr marL="514350" indent="-514350">
              <a:buAutoNum type="alphaUcPeriod"/>
            </a:pPr>
            <a:endParaRPr lang="en-US" sz="3600" dirty="0" smtClean="0">
              <a:solidFill>
                <a:srgbClr val="002060"/>
              </a:solidFill>
              <a:latin typeface="Times New Roman" pitchFamily="18" charset="0"/>
              <a:cs typeface="Times New Roman" pitchFamily="18" charset="0"/>
            </a:endParaRPr>
          </a:p>
          <a:p>
            <a:pPr marL="514350" indent="-514350">
              <a:buAutoNum type="alphaUcPeriod"/>
            </a:pPr>
            <a:r>
              <a:rPr lang="en-US" sz="3600" dirty="0" smtClean="0">
                <a:solidFill>
                  <a:srgbClr val="002060"/>
                </a:solidFill>
                <a:latin typeface="Times New Roman" pitchFamily="18" charset="0"/>
                <a:cs typeface="Times New Roman" pitchFamily="18" charset="0"/>
              </a:rPr>
              <a:t>1888</a:t>
            </a:r>
          </a:p>
          <a:p>
            <a:pPr marL="514350" indent="-514350">
              <a:buAutoNum type="alphaUcPeriod"/>
            </a:pPr>
            <a:endParaRPr lang="en-US" sz="3600" dirty="0" smtClean="0">
              <a:solidFill>
                <a:srgbClr val="002060"/>
              </a:solidFill>
              <a:latin typeface="Times New Roman" pitchFamily="18" charset="0"/>
              <a:cs typeface="Times New Roman" pitchFamily="18" charset="0"/>
            </a:endParaRPr>
          </a:p>
          <a:p>
            <a:pPr marL="514350" indent="-514350">
              <a:buAutoNum type="alphaUcPeriod"/>
            </a:pPr>
            <a:r>
              <a:rPr lang="en-US" sz="3600" dirty="0" smtClean="0">
                <a:solidFill>
                  <a:srgbClr val="002060"/>
                </a:solidFill>
                <a:latin typeface="Times New Roman" pitchFamily="18" charset="0"/>
                <a:cs typeface="Times New Roman" pitchFamily="18" charset="0"/>
              </a:rPr>
              <a:t>1889</a:t>
            </a:r>
          </a:p>
          <a:p>
            <a:pPr marL="514350" indent="-514350">
              <a:buAutoNum type="alphaUcPeriod"/>
            </a:pPr>
            <a:endParaRPr lang="en-US" sz="3600" dirty="0" smtClean="0">
              <a:solidFill>
                <a:srgbClr val="002060"/>
              </a:solidFill>
              <a:latin typeface="Times New Roman" pitchFamily="18" charset="0"/>
              <a:cs typeface="Times New Roman" pitchFamily="18" charset="0"/>
            </a:endParaRPr>
          </a:p>
          <a:p>
            <a:pPr marL="514350" indent="-514350">
              <a:buAutoNum type="alphaUcPeriod"/>
            </a:pPr>
            <a:r>
              <a:rPr lang="en-US" sz="3600" dirty="0" smtClean="0">
                <a:solidFill>
                  <a:srgbClr val="002060"/>
                </a:solidFill>
                <a:latin typeface="Times New Roman" pitchFamily="18" charset="0"/>
                <a:cs typeface="Times New Roman" pitchFamily="18" charset="0"/>
              </a:rPr>
              <a:t>1990</a:t>
            </a:r>
            <a:endParaRPr lang="en-US" sz="3600" dirty="0">
              <a:solidFill>
                <a:srgbClr val="002060"/>
              </a:solidFill>
              <a:latin typeface="Times New Roman" pitchFamily="18" charset="0"/>
              <a:cs typeface="Times New Roman" pitchFamily="18" charset="0"/>
            </a:endParaRPr>
          </a:p>
        </p:txBody>
      </p:sp>
      <p:cxnSp>
        <p:nvCxnSpPr>
          <p:cNvPr id="5" name="Straight Connector 4"/>
          <p:cNvCxnSpPr/>
          <p:nvPr/>
        </p:nvCxnSpPr>
        <p:spPr>
          <a:xfrm>
            <a:off x="457200" y="3429000"/>
            <a:ext cx="1752600" cy="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barn(inVertical)">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53055" cy="6840088"/>
          </a:xfrm>
          <a:prstGeom prst="rect">
            <a:avLst/>
          </a:prstGeom>
        </p:spPr>
      </p:pic>
      <p:sp>
        <p:nvSpPr>
          <p:cNvPr id="5" name="TextBox 4"/>
          <p:cNvSpPr txBox="1"/>
          <p:nvPr/>
        </p:nvSpPr>
        <p:spPr>
          <a:xfrm>
            <a:off x="228600" y="228600"/>
            <a:ext cx="8763000" cy="1815882"/>
          </a:xfrm>
          <a:prstGeom prst="rect">
            <a:avLst/>
          </a:prstGeom>
          <a:noFill/>
        </p:spPr>
        <p:txBody>
          <a:bodyPr wrap="square" rtlCol="0">
            <a:spAutoFit/>
          </a:bodyPr>
          <a:lstStyle/>
          <a:p>
            <a:pPr algn="just"/>
            <a:r>
              <a:rPr lang="en-US" sz="2800" dirty="0" smtClean="0">
                <a:solidFill>
                  <a:srgbClr val="C00000"/>
                </a:solidFill>
                <a:latin typeface="Times New Roman" panose="02020603050405020304" pitchFamily="18" charset="0"/>
                <a:cs typeface="Times New Roman" panose="02020603050405020304" pitchFamily="18" charset="0"/>
              </a:rPr>
              <a:t>Câu 1. </a:t>
            </a:r>
            <a:r>
              <a:rPr lang="en-US" sz="2800" dirty="0">
                <a:solidFill>
                  <a:srgbClr val="C00000"/>
                </a:solidFill>
                <a:latin typeface="Times New Roman" panose="02020603050405020304" pitchFamily="18" charset="0"/>
                <a:cs typeface="Times New Roman" panose="02020603050405020304" pitchFamily="18" charset="0"/>
              </a:rPr>
              <a:t>Hãy tìm chi tiết không hợp lý của tình hình đất nước vào những năm 60 của TK XIX qua những biểu hiện sau đây?</a:t>
            </a:r>
          </a:p>
          <a:p>
            <a:pPr algn="just"/>
            <a:endParaRPr lang="en-US" sz="2800" dirty="0">
              <a:solidFill>
                <a:srgbClr val="C0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81000" y="2009771"/>
            <a:ext cx="8001000" cy="4832092"/>
          </a:xfrm>
          <a:prstGeom prst="rect">
            <a:avLst/>
          </a:prstGeom>
          <a:noFill/>
        </p:spPr>
        <p:txBody>
          <a:bodyPr wrap="square" rtlCol="0">
            <a:spAutoFit/>
          </a:bodyPr>
          <a:lstStyle/>
          <a:p>
            <a:pPr marL="342900" indent="-342900" algn="just">
              <a:buAutoNum type="alphaUcPeriod"/>
            </a:pPr>
            <a:r>
              <a:rPr lang="en-US" sz="2800" dirty="0" smtClean="0">
                <a:solidFill>
                  <a:srgbClr val="002060"/>
                </a:solidFill>
                <a:latin typeface="Times New Roman" panose="02020603050405020304" pitchFamily="18" charset="0"/>
                <a:cs typeface="Times New Roman" panose="02020603050405020304" pitchFamily="18" charset="0"/>
              </a:rPr>
              <a:t>Bộ </a:t>
            </a:r>
            <a:r>
              <a:rPr lang="en-US" sz="2800" dirty="0">
                <a:solidFill>
                  <a:srgbClr val="002060"/>
                </a:solidFill>
                <a:latin typeface="Times New Roman" panose="02020603050405020304" pitchFamily="18" charset="0"/>
                <a:cs typeface="Times New Roman" panose="02020603050405020304" pitchFamily="18" charset="0"/>
              </a:rPr>
              <a:t>máy chính quyền từ trung ương đến địa phương mục ruỗng</a:t>
            </a:r>
            <a:r>
              <a:rPr lang="en-US" sz="2800" dirty="0" smtClean="0">
                <a:solidFill>
                  <a:srgbClr val="002060"/>
                </a:solidFill>
                <a:latin typeface="Times New Roman" panose="02020603050405020304" pitchFamily="18" charset="0"/>
                <a:cs typeface="Times New Roman" panose="02020603050405020304" pitchFamily="18" charset="0"/>
              </a:rPr>
              <a:t>.</a:t>
            </a:r>
          </a:p>
          <a:p>
            <a:pPr marL="342900" indent="-342900" algn="just">
              <a:buAutoNum type="alphaUcPeriod"/>
            </a:pPr>
            <a:endParaRPr lang="en-US" sz="2800" dirty="0" smtClean="0">
              <a:solidFill>
                <a:srgbClr val="002060"/>
              </a:solidFill>
              <a:latin typeface="Times New Roman" panose="02020603050405020304" pitchFamily="18" charset="0"/>
              <a:cs typeface="Times New Roman" panose="02020603050405020304" pitchFamily="18" charset="0"/>
            </a:endParaRPr>
          </a:p>
          <a:p>
            <a:pPr marL="342900" indent="-342900" algn="just">
              <a:buFontTx/>
              <a:buAutoNum type="alphaUcPeriod"/>
            </a:pPr>
            <a:r>
              <a:rPr lang="en-US" sz="2800" dirty="0">
                <a:solidFill>
                  <a:srgbClr val="002060"/>
                </a:solidFill>
                <a:latin typeface="Times New Roman" panose="02020603050405020304" pitchFamily="18" charset="0"/>
                <a:cs typeface="Times New Roman" panose="02020603050405020304" pitchFamily="18" charset="0"/>
              </a:rPr>
              <a:t>Chính sách nội trị, ngoại giao lỗi thời</a:t>
            </a:r>
            <a:r>
              <a:rPr lang="en-US" sz="2800" dirty="0" smtClean="0">
                <a:solidFill>
                  <a:srgbClr val="002060"/>
                </a:solidFill>
                <a:latin typeface="Times New Roman" panose="02020603050405020304" pitchFamily="18" charset="0"/>
                <a:cs typeface="Times New Roman" panose="02020603050405020304" pitchFamily="18" charset="0"/>
              </a:rPr>
              <a:t>.</a:t>
            </a:r>
          </a:p>
          <a:p>
            <a:pPr marL="342900" indent="-342900" algn="just">
              <a:buFontTx/>
              <a:buAutoNum type="alphaUcPeriod"/>
            </a:pPr>
            <a:endParaRPr lang="en-US" sz="2800" dirty="0" smtClean="0">
              <a:solidFill>
                <a:srgbClr val="002060"/>
              </a:solidFill>
              <a:latin typeface="Times New Roman" panose="02020603050405020304" pitchFamily="18" charset="0"/>
              <a:cs typeface="Times New Roman" panose="02020603050405020304" pitchFamily="18" charset="0"/>
            </a:endParaRPr>
          </a:p>
          <a:p>
            <a:pPr marL="342900" indent="-342900" algn="just">
              <a:buFontTx/>
              <a:buAutoNum type="alphaUcPeriod"/>
            </a:pPr>
            <a:r>
              <a:rPr lang="en-US" sz="2800" dirty="0">
                <a:solidFill>
                  <a:srgbClr val="002060"/>
                </a:solidFill>
                <a:latin typeface="Times New Roman" panose="02020603050405020304" pitchFamily="18" charset="0"/>
                <a:cs typeface="Times New Roman" panose="02020603050405020304" pitchFamily="18" charset="0"/>
              </a:rPr>
              <a:t>Mâu thuẫn giai cấp, xã hội gay </a:t>
            </a:r>
            <a:r>
              <a:rPr lang="en-US" sz="2800" dirty="0" smtClean="0">
                <a:solidFill>
                  <a:srgbClr val="002060"/>
                </a:solidFill>
                <a:latin typeface="Times New Roman" panose="02020603050405020304" pitchFamily="18" charset="0"/>
                <a:cs typeface="Times New Roman" panose="02020603050405020304" pitchFamily="18" charset="0"/>
              </a:rPr>
              <a:t>gắt.</a:t>
            </a:r>
          </a:p>
          <a:p>
            <a:pPr marL="342900" indent="-342900" algn="just">
              <a:buFontTx/>
              <a:buAutoNum type="alphaUcPeriod"/>
            </a:pPr>
            <a:endParaRPr lang="en-US" sz="2800" dirty="0">
              <a:solidFill>
                <a:srgbClr val="002060"/>
              </a:solidFill>
              <a:latin typeface="Times New Roman" panose="02020603050405020304" pitchFamily="18" charset="0"/>
              <a:cs typeface="Times New Roman" panose="02020603050405020304" pitchFamily="18" charset="0"/>
            </a:endParaRPr>
          </a:p>
          <a:p>
            <a:pPr marL="342900" indent="-342900" algn="just">
              <a:buFontTx/>
              <a:buAutoNum type="alphaUcPeriod"/>
            </a:pPr>
            <a:r>
              <a:rPr lang="en-US" sz="2800" dirty="0">
                <a:solidFill>
                  <a:srgbClr val="002060"/>
                </a:solidFill>
                <a:latin typeface="Times New Roman" panose="02020603050405020304" pitchFamily="18" charset="0"/>
                <a:cs typeface="Times New Roman" panose="02020603050405020304" pitchFamily="18" charset="0"/>
              </a:rPr>
              <a:t>Đời sống nhân dân sung túc, ổn định</a:t>
            </a:r>
            <a:r>
              <a:rPr lang="en-US" sz="2800" dirty="0" smtClean="0">
                <a:solidFill>
                  <a:srgbClr val="002060"/>
                </a:solidFill>
                <a:latin typeface="Times New Roman" panose="02020603050405020304" pitchFamily="18" charset="0"/>
                <a:cs typeface="Times New Roman" panose="02020603050405020304" pitchFamily="18" charset="0"/>
              </a:rPr>
              <a:t>.</a:t>
            </a:r>
          </a:p>
          <a:p>
            <a:pPr marL="342900" indent="-342900" algn="just">
              <a:buFontTx/>
              <a:buAutoNum type="alphaUcPeriod"/>
            </a:pPr>
            <a:endParaRPr lang="en-US" sz="2800" dirty="0">
              <a:solidFill>
                <a:srgbClr val="002060"/>
              </a:solidFill>
              <a:latin typeface="Times New Roman" panose="02020603050405020304" pitchFamily="18" charset="0"/>
              <a:cs typeface="Times New Roman" panose="02020603050405020304" pitchFamily="18" charset="0"/>
            </a:endParaRPr>
          </a:p>
          <a:p>
            <a:pPr marL="342900" indent="-342900" algn="just">
              <a:buAutoNum type="alphaUcPeriod"/>
            </a:pPr>
            <a:endParaRPr lang="en-US" sz="2800" dirty="0">
              <a:solidFill>
                <a:srgbClr val="002060"/>
              </a:solidFill>
              <a:latin typeface="Times New Roman" panose="02020603050405020304" pitchFamily="18" charset="0"/>
              <a:cs typeface="Times New Roman" panose="02020603050405020304" pitchFamily="18" charset="0"/>
            </a:endParaRPr>
          </a:p>
          <a:p>
            <a:pPr algn="just"/>
            <a:endParaRPr lang="en-US" sz="2800" dirty="0">
              <a:solidFill>
                <a:srgbClr val="002060"/>
              </a:solidFill>
              <a:latin typeface="Times New Roman" panose="02020603050405020304" pitchFamily="18" charset="0"/>
              <a:cs typeface="Times New Roman" panose="02020603050405020304" pitchFamily="18" charset="0"/>
            </a:endParaRPr>
          </a:p>
        </p:txBody>
      </p:sp>
      <p:cxnSp>
        <p:nvCxnSpPr>
          <p:cNvPr id="8" name="Straight Connector 7"/>
          <p:cNvCxnSpPr/>
          <p:nvPr/>
        </p:nvCxnSpPr>
        <p:spPr>
          <a:xfrm>
            <a:off x="381000" y="5486400"/>
            <a:ext cx="5867400"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4725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53055" cy="6840088"/>
          </a:xfrm>
          <a:prstGeom prst="rect">
            <a:avLst/>
          </a:prstGeom>
        </p:spPr>
      </p:pic>
      <p:sp>
        <p:nvSpPr>
          <p:cNvPr id="5" name="TextBox 4"/>
          <p:cNvSpPr txBox="1"/>
          <p:nvPr/>
        </p:nvSpPr>
        <p:spPr>
          <a:xfrm>
            <a:off x="228600" y="304800"/>
            <a:ext cx="8305800" cy="954107"/>
          </a:xfrm>
          <a:prstGeom prst="rect">
            <a:avLst/>
          </a:prstGeom>
          <a:noFill/>
        </p:spPr>
        <p:txBody>
          <a:bodyPr wrap="square" rtlCol="0">
            <a:spAutoFit/>
          </a:bodyPr>
          <a:lstStyle/>
          <a:p>
            <a:r>
              <a:rPr lang="en-US" sz="2800" dirty="0" smtClean="0">
                <a:solidFill>
                  <a:srgbClr val="C00000"/>
                </a:solidFill>
                <a:latin typeface="Times New Roman" panose="02020603050405020304" pitchFamily="18" charset="0"/>
                <a:cs typeface="Times New Roman" panose="02020603050405020304" pitchFamily="18" charset="0"/>
              </a:rPr>
              <a:t>Câu 2. Ai là người dâng hai bản “Thời vụ sách” cho vua Tự Đức?</a:t>
            </a:r>
            <a:endParaRPr lang="en-US" sz="2800" dirty="0">
              <a:solidFill>
                <a:srgbClr val="C0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28600" y="1752600"/>
            <a:ext cx="8229600" cy="3108543"/>
          </a:xfrm>
          <a:prstGeom prst="rect">
            <a:avLst/>
          </a:prstGeom>
          <a:noFill/>
        </p:spPr>
        <p:txBody>
          <a:bodyPr wrap="square" rtlCol="0">
            <a:spAutoFit/>
          </a:bodyPr>
          <a:lstStyle/>
          <a:p>
            <a:pPr marL="342900" indent="-342900">
              <a:buAutoNum type="alphaUcPeriod"/>
            </a:pPr>
            <a:r>
              <a:rPr lang="en-US" sz="2800" dirty="0" smtClean="0">
                <a:solidFill>
                  <a:srgbClr val="002060"/>
                </a:solidFill>
                <a:latin typeface="Times New Roman" panose="02020603050405020304" pitchFamily="18" charset="0"/>
                <a:cs typeface="Times New Roman" panose="02020603050405020304" pitchFamily="18" charset="0"/>
              </a:rPr>
              <a:t>Đinh Văn Điền</a:t>
            </a:r>
          </a:p>
          <a:p>
            <a:pPr marL="342900" indent="-342900">
              <a:buAutoNum type="alphaUcPeriod"/>
            </a:pPr>
            <a:endParaRPr lang="en-US" sz="2800" dirty="0" smtClean="0">
              <a:solidFill>
                <a:srgbClr val="002060"/>
              </a:solidFill>
              <a:latin typeface="Times New Roman" panose="02020603050405020304" pitchFamily="18" charset="0"/>
              <a:cs typeface="Times New Roman" panose="02020603050405020304" pitchFamily="18" charset="0"/>
            </a:endParaRPr>
          </a:p>
          <a:p>
            <a:pPr marL="342900" indent="-342900">
              <a:buAutoNum type="alphaUcPeriod"/>
            </a:pPr>
            <a:r>
              <a:rPr lang="en-US" sz="2800" dirty="0" smtClean="0">
                <a:solidFill>
                  <a:srgbClr val="002060"/>
                </a:solidFill>
                <a:latin typeface="Times New Roman" panose="02020603050405020304" pitchFamily="18" charset="0"/>
                <a:cs typeface="Times New Roman" panose="02020603050405020304" pitchFamily="18" charset="0"/>
              </a:rPr>
              <a:t>Trần Đình Túc</a:t>
            </a:r>
          </a:p>
          <a:p>
            <a:pPr marL="342900" indent="-342900">
              <a:buAutoNum type="alphaUcPeriod"/>
            </a:pPr>
            <a:endParaRPr lang="en-US" sz="2800" dirty="0" smtClean="0">
              <a:solidFill>
                <a:srgbClr val="002060"/>
              </a:solidFill>
              <a:latin typeface="Times New Roman" panose="02020603050405020304" pitchFamily="18" charset="0"/>
              <a:cs typeface="Times New Roman" panose="02020603050405020304" pitchFamily="18" charset="0"/>
            </a:endParaRPr>
          </a:p>
          <a:p>
            <a:pPr marL="342900" indent="-342900">
              <a:buAutoNum type="alphaUcPeriod"/>
            </a:pPr>
            <a:r>
              <a:rPr lang="en-US" sz="2800" dirty="0" smtClean="0">
                <a:solidFill>
                  <a:srgbClr val="002060"/>
                </a:solidFill>
                <a:latin typeface="Times New Roman" panose="02020603050405020304" pitchFamily="18" charset="0"/>
                <a:cs typeface="Times New Roman" panose="02020603050405020304" pitchFamily="18" charset="0"/>
              </a:rPr>
              <a:t>Nguyễn Lộ Trạch</a:t>
            </a:r>
          </a:p>
          <a:p>
            <a:pPr marL="342900" indent="-342900">
              <a:buAutoNum type="alphaUcPeriod"/>
            </a:pPr>
            <a:endParaRPr lang="en-US" sz="2800" dirty="0" smtClean="0">
              <a:solidFill>
                <a:srgbClr val="002060"/>
              </a:solidFill>
              <a:latin typeface="Times New Roman" panose="02020603050405020304" pitchFamily="18" charset="0"/>
              <a:cs typeface="Times New Roman" panose="02020603050405020304" pitchFamily="18" charset="0"/>
            </a:endParaRPr>
          </a:p>
          <a:p>
            <a:pPr marL="342900" indent="-342900">
              <a:buAutoNum type="alphaUcPeriod"/>
            </a:pPr>
            <a:r>
              <a:rPr lang="en-US" sz="2800" dirty="0" smtClean="0">
                <a:solidFill>
                  <a:srgbClr val="002060"/>
                </a:solidFill>
                <a:latin typeface="Times New Roman" panose="02020603050405020304" pitchFamily="18" charset="0"/>
                <a:cs typeface="Times New Roman" panose="02020603050405020304" pitchFamily="18" charset="0"/>
              </a:rPr>
              <a:t>Nguyễn Trường Tộ</a:t>
            </a:r>
            <a:endParaRPr lang="en-US" sz="2800" dirty="0">
              <a:solidFill>
                <a:srgbClr val="002060"/>
              </a:solidFill>
              <a:latin typeface="Times New Roman" panose="02020603050405020304" pitchFamily="18" charset="0"/>
              <a:cs typeface="Times New Roman" panose="02020603050405020304" pitchFamily="18" charset="0"/>
            </a:endParaRPr>
          </a:p>
        </p:txBody>
      </p:sp>
      <p:cxnSp>
        <p:nvCxnSpPr>
          <p:cNvPr id="8" name="Straight Connector 7"/>
          <p:cNvCxnSpPr/>
          <p:nvPr/>
        </p:nvCxnSpPr>
        <p:spPr>
          <a:xfrm>
            <a:off x="228600" y="3886200"/>
            <a:ext cx="3124200"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54183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53055" cy="6840088"/>
          </a:xfrm>
          <a:prstGeom prst="rect">
            <a:avLst/>
          </a:prstGeom>
        </p:spPr>
      </p:pic>
      <p:sp>
        <p:nvSpPr>
          <p:cNvPr id="5" name="TextBox 4"/>
          <p:cNvSpPr txBox="1"/>
          <p:nvPr/>
        </p:nvSpPr>
        <p:spPr>
          <a:xfrm>
            <a:off x="271227" y="304800"/>
            <a:ext cx="8610600" cy="1815882"/>
          </a:xfrm>
          <a:prstGeom prst="rect">
            <a:avLst/>
          </a:prstGeom>
          <a:noFill/>
        </p:spPr>
        <p:txBody>
          <a:bodyPr wrap="square" rtlCol="0">
            <a:spAutoFit/>
          </a:bodyPr>
          <a:lstStyle/>
          <a:p>
            <a:pPr algn="just"/>
            <a:r>
              <a:rPr lang="en-US" sz="2800" dirty="0" smtClean="0">
                <a:solidFill>
                  <a:srgbClr val="C00000"/>
                </a:solidFill>
                <a:latin typeface="Times New Roman" panose="02020603050405020304" pitchFamily="18" charset="0"/>
                <a:cs typeface="Times New Roman" panose="02020603050405020304" pitchFamily="18" charset="0"/>
              </a:rPr>
              <a:t>Câu 3: Cản </a:t>
            </a:r>
            <a:r>
              <a:rPr lang="en-US" sz="2800" dirty="0">
                <a:solidFill>
                  <a:srgbClr val="C00000"/>
                </a:solidFill>
                <a:latin typeface="Times New Roman" panose="02020603050405020304" pitchFamily="18" charset="0"/>
                <a:cs typeface="Times New Roman" panose="02020603050405020304" pitchFamily="18" charset="0"/>
              </a:rPr>
              <a:t>trở nào sau đây là cản trở chủ yếu nhất dẫn đến những cải cách không thể thực hiện được? (Hãy chọn phương án đúng nhất)</a:t>
            </a:r>
          </a:p>
          <a:p>
            <a:pPr algn="just"/>
            <a:endParaRPr lang="en-US" sz="2800" dirty="0">
              <a:solidFill>
                <a:srgbClr val="C0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71227" y="1974084"/>
            <a:ext cx="8610600" cy="4832092"/>
          </a:xfrm>
          <a:prstGeom prst="rect">
            <a:avLst/>
          </a:prstGeom>
          <a:noFill/>
        </p:spPr>
        <p:txBody>
          <a:bodyPr wrap="square" rtlCol="0">
            <a:spAutoFit/>
          </a:bodyPr>
          <a:lstStyle/>
          <a:p>
            <a:pPr marL="342900" indent="-342900" algn="just">
              <a:buAutoNum type="alphaUcPeriod"/>
            </a:pPr>
            <a:r>
              <a:rPr lang="en-US" sz="2800" dirty="0" smtClean="0">
                <a:solidFill>
                  <a:srgbClr val="002060"/>
                </a:solidFill>
                <a:latin typeface="Times New Roman" panose="02020603050405020304" pitchFamily="18" charset="0"/>
                <a:cs typeface="Times New Roman" panose="02020603050405020304" pitchFamily="18" charset="0"/>
              </a:rPr>
              <a:t>Những </a:t>
            </a:r>
            <a:r>
              <a:rPr lang="en-US" sz="2800" dirty="0">
                <a:solidFill>
                  <a:srgbClr val="002060"/>
                </a:solidFill>
                <a:latin typeface="Times New Roman" panose="02020603050405020304" pitchFamily="18" charset="0"/>
                <a:cs typeface="Times New Roman" panose="02020603050405020304" pitchFamily="18" charset="0"/>
              </a:rPr>
              <a:t>cải cách mang tính lẻ tẻ, rời rạc</a:t>
            </a:r>
            <a:r>
              <a:rPr lang="en-US" sz="2800" dirty="0" smtClean="0">
                <a:solidFill>
                  <a:srgbClr val="002060"/>
                </a:solidFill>
                <a:latin typeface="Times New Roman" panose="02020603050405020304" pitchFamily="18" charset="0"/>
                <a:cs typeface="Times New Roman" panose="02020603050405020304" pitchFamily="18" charset="0"/>
              </a:rPr>
              <a:t>.</a:t>
            </a:r>
          </a:p>
          <a:p>
            <a:pPr marL="342900" indent="-342900" algn="just">
              <a:buAutoNum type="alphaUcPeriod"/>
            </a:pPr>
            <a:endParaRPr lang="en-US" sz="2800" dirty="0" smtClean="0">
              <a:solidFill>
                <a:srgbClr val="002060"/>
              </a:solidFill>
              <a:latin typeface="Times New Roman" panose="02020603050405020304" pitchFamily="18" charset="0"/>
              <a:cs typeface="Times New Roman" panose="02020603050405020304" pitchFamily="18" charset="0"/>
            </a:endParaRPr>
          </a:p>
          <a:p>
            <a:pPr marL="342900" indent="-342900" algn="just">
              <a:buFontTx/>
              <a:buAutoNum type="alphaUcPeriod"/>
            </a:pPr>
            <a:r>
              <a:rPr lang="en-US" sz="2800" dirty="0">
                <a:solidFill>
                  <a:srgbClr val="002060"/>
                </a:solidFill>
                <a:latin typeface="Times New Roman" panose="02020603050405020304" pitchFamily="18" charset="0"/>
                <a:cs typeface="Times New Roman" panose="02020603050405020304" pitchFamily="18" charset="0"/>
              </a:rPr>
              <a:t>Sự ngăn cấm của chính quyền đô hộ thực dân Pháp</a:t>
            </a:r>
            <a:r>
              <a:rPr lang="en-US" sz="2800" dirty="0" smtClean="0">
                <a:solidFill>
                  <a:srgbClr val="002060"/>
                </a:solidFill>
                <a:latin typeface="Times New Roman" panose="02020603050405020304" pitchFamily="18" charset="0"/>
                <a:cs typeface="Times New Roman" panose="02020603050405020304" pitchFamily="18" charset="0"/>
              </a:rPr>
              <a:t>.</a:t>
            </a:r>
          </a:p>
          <a:p>
            <a:pPr marL="342900" indent="-342900" algn="just">
              <a:buFontTx/>
              <a:buAutoNum type="alphaUcPeriod"/>
            </a:pPr>
            <a:endParaRPr lang="en-US" sz="2800" dirty="0">
              <a:solidFill>
                <a:srgbClr val="002060"/>
              </a:solidFill>
              <a:latin typeface="Times New Roman" panose="02020603050405020304" pitchFamily="18" charset="0"/>
              <a:cs typeface="Times New Roman" panose="02020603050405020304" pitchFamily="18" charset="0"/>
            </a:endParaRPr>
          </a:p>
          <a:p>
            <a:pPr marL="342900" indent="-342900" algn="just">
              <a:buAutoNum type="alphaUcPeriod"/>
            </a:pPr>
            <a:r>
              <a:rPr lang="en-US" sz="2800" dirty="0">
                <a:solidFill>
                  <a:srgbClr val="002060"/>
                </a:solidFill>
                <a:latin typeface="Times New Roman" panose="02020603050405020304" pitchFamily="18" charset="0"/>
                <a:cs typeface="Times New Roman" panose="02020603050405020304" pitchFamily="18" charset="0"/>
              </a:rPr>
              <a:t>Sự bảo thủ cự tuyệt của triều đình phong kiến Nhà </a:t>
            </a:r>
            <a:r>
              <a:rPr lang="en-US" sz="2800" dirty="0" smtClean="0">
                <a:solidFill>
                  <a:srgbClr val="002060"/>
                </a:solidFill>
                <a:latin typeface="Times New Roman" panose="02020603050405020304" pitchFamily="18" charset="0"/>
                <a:cs typeface="Times New Roman" panose="02020603050405020304" pitchFamily="18" charset="0"/>
              </a:rPr>
              <a:t>Nguyễn</a:t>
            </a:r>
          </a:p>
          <a:p>
            <a:pPr marL="342900" indent="-342900" algn="just">
              <a:buAutoNum type="alphaUcPeriod"/>
            </a:pPr>
            <a:endParaRPr lang="en-US" sz="2800" dirty="0" smtClean="0">
              <a:solidFill>
                <a:srgbClr val="002060"/>
              </a:solidFill>
              <a:latin typeface="Times New Roman" panose="02020603050405020304" pitchFamily="18" charset="0"/>
              <a:cs typeface="Times New Roman" panose="02020603050405020304" pitchFamily="18" charset="0"/>
            </a:endParaRPr>
          </a:p>
          <a:p>
            <a:pPr marL="342900" indent="-342900" algn="just">
              <a:buFontTx/>
              <a:buAutoNum type="alphaUcPeriod"/>
            </a:pPr>
            <a:r>
              <a:rPr lang="en-US" sz="2800" dirty="0">
                <a:solidFill>
                  <a:srgbClr val="002060"/>
                </a:solidFill>
                <a:latin typeface="Times New Roman" panose="02020603050405020304" pitchFamily="18" charset="0"/>
                <a:cs typeface="Times New Roman" panose="02020603050405020304" pitchFamily="18" charset="0"/>
              </a:rPr>
              <a:t>Xã hội Việt Nam không theo kịp sự phát triển của thời cuộc.</a:t>
            </a:r>
          </a:p>
          <a:p>
            <a:pPr marL="342900" indent="-342900" algn="just">
              <a:buAutoNum type="alphaUcPeriod"/>
            </a:pPr>
            <a:endParaRPr lang="en-US" sz="2800" dirty="0">
              <a:solidFill>
                <a:srgbClr val="002060"/>
              </a:solidFill>
              <a:latin typeface="Times New Roman" panose="02020603050405020304" pitchFamily="18" charset="0"/>
              <a:cs typeface="Times New Roman" panose="02020603050405020304" pitchFamily="18" charset="0"/>
            </a:endParaRPr>
          </a:p>
          <a:p>
            <a:pPr algn="just"/>
            <a:endParaRPr lang="en-US" sz="2800" dirty="0">
              <a:solidFill>
                <a:srgbClr val="002060"/>
              </a:solidFill>
              <a:latin typeface="Times New Roman" panose="02020603050405020304" pitchFamily="18" charset="0"/>
              <a:cs typeface="Times New Roman" panose="02020603050405020304" pitchFamily="18" charset="0"/>
            </a:endParaRPr>
          </a:p>
        </p:txBody>
      </p:sp>
      <p:cxnSp>
        <p:nvCxnSpPr>
          <p:cNvPr id="8" name="Straight Connector 7"/>
          <p:cNvCxnSpPr/>
          <p:nvPr/>
        </p:nvCxnSpPr>
        <p:spPr>
          <a:xfrm>
            <a:off x="369627" y="4191000"/>
            <a:ext cx="8512200"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05588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smtClean="0">
                <a:solidFill>
                  <a:srgbClr val="C00000"/>
                </a:solidFill>
                <a:latin typeface="Times New Roman" panose="02020603050405020304" pitchFamily="18" charset="0"/>
                <a:cs typeface="Times New Roman" panose="02020603050405020304" pitchFamily="18" charset="0"/>
              </a:rPr>
              <a:t>Câu 2. Sau khi chiếm được Hà Nội, thực dân Pháp đã làm gì?</a:t>
            </a:r>
            <a:endParaRPr lang="en-US" sz="3600"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marL="514350" indent="-514350">
              <a:buAutoNum type="alphaUcPeriod"/>
            </a:pPr>
            <a:r>
              <a:rPr lang="en-US" dirty="0" smtClean="0">
                <a:solidFill>
                  <a:srgbClr val="0070C0"/>
                </a:solidFill>
                <a:latin typeface="Times New Roman" panose="02020603050405020304" pitchFamily="18" charset="0"/>
                <a:cs typeface="Times New Roman" panose="02020603050405020304" pitchFamily="18" charset="0"/>
              </a:rPr>
              <a:t>Phát triển kinh tế</a:t>
            </a:r>
          </a:p>
          <a:p>
            <a:pPr marL="514350" indent="-514350">
              <a:buAutoNum type="alphaUcPeriod"/>
            </a:pPr>
            <a:endParaRPr lang="en-US" dirty="0" smtClean="0">
              <a:solidFill>
                <a:srgbClr val="0070C0"/>
              </a:solidFill>
              <a:latin typeface="Times New Roman" panose="02020603050405020304" pitchFamily="18" charset="0"/>
              <a:cs typeface="Times New Roman" panose="02020603050405020304" pitchFamily="18" charset="0"/>
            </a:endParaRPr>
          </a:p>
          <a:p>
            <a:pPr marL="514350" indent="-514350">
              <a:buAutoNum type="alphaUcPeriod"/>
            </a:pPr>
            <a:r>
              <a:rPr lang="en-US" dirty="0" smtClean="0">
                <a:solidFill>
                  <a:srgbClr val="0070C0"/>
                </a:solidFill>
                <a:latin typeface="Times New Roman" panose="02020603050405020304" pitchFamily="18" charset="0"/>
                <a:cs typeface="Times New Roman" panose="02020603050405020304" pitchFamily="18" charset="0"/>
              </a:rPr>
              <a:t>Xây dựng các cơ quan hành chính thực dân</a:t>
            </a:r>
          </a:p>
          <a:p>
            <a:pPr marL="514350" indent="-514350">
              <a:buAutoNum type="alphaUcPeriod"/>
            </a:pPr>
            <a:endParaRPr lang="en-US" dirty="0" smtClean="0">
              <a:solidFill>
                <a:srgbClr val="0070C0"/>
              </a:solidFill>
              <a:latin typeface="Times New Roman" panose="02020603050405020304" pitchFamily="18" charset="0"/>
              <a:cs typeface="Times New Roman" panose="02020603050405020304" pitchFamily="18" charset="0"/>
            </a:endParaRPr>
          </a:p>
          <a:p>
            <a:pPr marL="514350" indent="-514350">
              <a:buAutoNum type="alphaUcPeriod"/>
            </a:pPr>
            <a:r>
              <a:rPr lang="en-US" dirty="0" smtClean="0">
                <a:solidFill>
                  <a:srgbClr val="0070C0"/>
                </a:solidFill>
                <a:latin typeface="Times New Roman" panose="02020603050405020304" pitchFamily="18" charset="0"/>
                <a:cs typeface="Times New Roman" panose="02020603050405020304" pitchFamily="18" charset="0"/>
              </a:rPr>
              <a:t>Mở mang giao thông</a:t>
            </a:r>
          </a:p>
          <a:p>
            <a:pPr marL="514350" indent="-514350">
              <a:buAutoNum type="alphaUcPeriod"/>
            </a:pPr>
            <a:endParaRPr lang="en-US" dirty="0" smtClean="0">
              <a:solidFill>
                <a:srgbClr val="0070C0"/>
              </a:solidFill>
              <a:latin typeface="Times New Roman" panose="02020603050405020304" pitchFamily="18" charset="0"/>
              <a:cs typeface="Times New Roman" panose="02020603050405020304" pitchFamily="18" charset="0"/>
            </a:endParaRPr>
          </a:p>
          <a:p>
            <a:pPr marL="514350" indent="-514350">
              <a:buAutoNum type="alphaUcPeriod"/>
            </a:pPr>
            <a:r>
              <a:rPr lang="en-US" dirty="0" smtClean="0">
                <a:solidFill>
                  <a:srgbClr val="0070C0"/>
                </a:solidFill>
                <a:latin typeface="Times New Roman" panose="02020603050405020304" pitchFamily="18" charset="0"/>
                <a:cs typeface="Times New Roman" panose="02020603050405020304" pitchFamily="18" charset="0"/>
              </a:rPr>
              <a:t>Tất cả các đáp án trên</a:t>
            </a:r>
            <a:endParaRPr lang="en-US" dirty="0">
              <a:solidFill>
                <a:srgbClr val="0070C0"/>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304800" y="5791200"/>
            <a:ext cx="4800600"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31590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wipe(down)">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smtClean="0">
                <a:solidFill>
                  <a:srgbClr val="C00000"/>
                </a:solidFill>
                <a:latin typeface="Times New Roman" panose="02020603050405020304" pitchFamily="18" charset="0"/>
                <a:cs typeface="Times New Roman" panose="02020603050405020304" pitchFamily="18" charset="0"/>
              </a:rPr>
              <a:t>Câu 3. “Vận động cải cách xã hội; đưa học sinh sang Nhật học tập…” là nội dung của phong trào nào?</a:t>
            </a:r>
            <a:endParaRPr lang="en-US" sz="3600"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2057400"/>
            <a:ext cx="8229600" cy="4525963"/>
          </a:xfrm>
        </p:spPr>
        <p:txBody>
          <a:bodyPr>
            <a:normAutofit/>
          </a:bodyPr>
          <a:lstStyle/>
          <a:p>
            <a:pPr marL="514350" indent="-514350">
              <a:buAutoNum type="alphaUcPeriod"/>
            </a:pPr>
            <a:r>
              <a:rPr lang="en-US" dirty="0" smtClean="0">
                <a:solidFill>
                  <a:srgbClr val="0070C0"/>
                </a:solidFill>
                <a:latin typeface="Times New Roman" panose="02020603050405020304" pitchFamily="18" charset="0"/>
                <a:cs typeface="Times New Roman" panose="02020603050405020304" pitchFamily="18" charset="0"/>
              </a:rPr>
              <a:t>Đông Du</a:t>
            </a:r>
          </a:p>
          <a:p>
            <a:pPr marL="514350" indent="-514350">
              <a:buAutoNum type="alphaUcPeriod"/>
            </a:pPr>
            <a:endParaRPr lang="en-US" dirty="0" smtClean="0">
              <a:solidFill>
                <a:srgbClr val="0070C0"/>
              </a:solidFill>
              <a:latin typeface="Times New Roman" panose="02020603050405020304" pitchFamily="18" charset="0"/>
              <a:cs typeface="Times New Roman" panose="02020603050405020304" pitchFamily="18" charset="0"/>
            </a:endParaRPr>
          </a:p>
          <a:p>
            <a:pPr marL="514350" indent="-514350">
              <a:buAutoNum type="alphaUcPeriod"/>
            </a:pPr>
            <a:r>
              <a:rPr lang="en-US" dirty="0" smtClean="0">
                <a:solidFill>
                  <a:srgbClr val="0070C0"/>
                </a:solidFill>
                <a:latin typeface="Times New Roman" panose="02020603050405020304" pitchFamily="18" charset="0"/>
                <a:cs typeface="Times New Roman" panose="02020603050405020304" pitchFamily="18" charset="0"/>
              </a:rPr>
              <a:t>Đông Kinh Nghĩa thục</a:t>
            </a:r>
          </a:p>
          <a:p>
            <a:pPr marL="514350" indent="-514350">
              <a:buAutoNum type="alphaUcPeriod"/>
            </a:pPr>
            <a:endParaRPr lang="en-US" dirty="0" smtClean="0">
              <a:solidFill>
                <a:srgbClr val="0070C0"/>
              </a:solidFill>
              <a:latin typeface="Times New Roman" panose="02020603050405020304" pitchFamily="18" charset="0"/>
              <a:cs typeface="Times New Roman" panose="02020603050405020304" pitchFamily="18" charset="0"/>
            </a:endParaRPr>
          </a:p>
          <a:p>
            <a:pPr marL="514350" indent="-514350">
              <a:buAutoNum type="alphaUcPeriod"/>
            </a:pPr>
            <a:r>
              <a:rPr lang="en-US" dirty="0" smtClean="0">
                <a:solidFill>
                  <a:srgbClr val="0070C0"/>
                </a:solidFill>
                <a:latin typeface="Times New Roman" panose="02020603050405020304" pitchFamily="18" charset="0"/>
                <a:cs typeface="Times New Roman" panose="02020603050405020304" pitchFamily="18" charset="0"/>
              </a:rPr>
              <a:t>Việt Nam Quang Phục hội</a:t>
            </a:r>
          </a:p>
          <a:p>
            <a:pPr marL="514350" indent="-514350">
              <a:buAutoNum type="alphaUcPeriod"/>
            </a:pPr>
            <a:endParaRPr lang="en-US" dirty="0" smtClean="0">
              <a:solidFill>
                <a:srgbClr val="0070C0"/>
              </a:solidFill>
              <a:latin typeface="Times New Roman" panose="02020603050405020304" pitchFamily="18" charset="0"/>
              <a:cs typeface="Times New Roman" panose="02020603050405020304" pitchFamily="18" charset="0"/>
            </a:endParaRPr>
          </a:p>
          <a:p>
            <a:pPr marL="514350" indent="-514350">
              <a:buAutoNum type="alphaUcPeriod"/>
            </a:pPr>
            <a:r>
              <a:rPr lang="en-US" dirty="0" smtClean="0">
                <a:solidFill>
                  <a:srgbClr val="0070C0"/>
                </a:solidFill>
                <a:latin typeface="Times New Roman" panose="02020603050405020304" pitchFamily="18" charset="0"/>
                <a:cs typeface="Times New Roman" panose="02020603050405020304" pitchFamily="18" charset="0"/>
              </a:rPr>
              <a:t>Phong trào công nhân</a:t>
            </a:r>
            <a:endParaRPr lang="en-US" dirty="0">
              <a:solidFill>
                <a:srgbClr val="0070C0"/>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457200" y="2590800"/>
            <a:ext cx="2438400"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27693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wipe(down)">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p4.jpg"/>
          <p:cNvPicPr>
            <a:picLocks noGrp="1" noChangeAspect="1"/>
          </p:cNvPicPr>
          <p:nvPr>
            <p:ph idx="1"/>
          </p:nvPr>
        </p:nvPicPr>
        <p:blipFill>
          <a:blip r:embed="rId2"/>
          <a:stretch>
            <a:fillRect/>
          </a:stretch>
        </p:blipFill>
        <p:spPr>
          <a:xfrm>
            <a:off x="1" y="0"/>
            <a:ext cx="9143999" cy="6858000"/>
          </a:xfrm>
        </p:spPr>
      </p:pic>
      <p:sp>
        <p:nvSpPr>
          <p:cNvPr id="2" name="Rectangle 1"/>
          <p:cNvSpPr/>
          <p:nvPr/>
        </p:nvSpPr>
        <p:spPr>
          <a:xfrm>
            <a:off x="4550" y="2209800"/>
            <a:ext cx="8839199" cy="1938992"/>
          </a:xfrm>
          <a:prstGeom prst="rect">
            <a:avLst/>
          </a:prstGeom>
        </p:spPr>
        <p:txBody>
          <a:bodyPr wrap="square">
            <a:spAutoFit/>
          </a:bodyPr>
          <a:lstStyle/>
          <a:p>
            <a:pPr algn="ctr"/>
            <a:r>
              <a:rPr lang="en-US" sz="4000" dirty="0" err="1"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Tiết</a:t>
            </a:r>
            <a:r>
              <a:rPr lang="en-US" sz="40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44. BÀI </a:t>
            </a:r>
            <a:r>
              <a:rPr lang="en-US" sz="400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28</a:t>
            </a:r>
          </a:p>
          <a:p>
            <a:pPr algn="ctr"/>
            <a:r>
              <a:rPr lang="en-US" sz="400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TRÀO LƯU CẢI CÁCH DUY </a:t>
            </a:r>
            <a:r>
              <a:rPr lang="en-US" sz="40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TÂN</a:t>
            </a:r>
          </a:p>
          <a:p>
            <a:pPr algn="ctr"/>
            <a:r>
              <a:rPr lang="en-US" sz="40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Ở VIỆT </a:t>
            </a:r>
            <a:r>
              <a:rPr lang="en-US" sz="400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NAM NỬA </a:t>
            </a:r>
            <a:r>
              <a:rPr lang="en-US" sz="400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CUỐI THẾ KỈ XIX</a:t>
            </a:r>
            <a:endParaRPr lang="en-US" sz="4000" dirty="0">
              <a:ln w="0"/>
              <a:solidFill>
                <a:srgbClr val="00206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797459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7912"/>
            <a:ext cx="9144000" cy="6840088"/>
          </a:xfrm>
          <a:prstGeom prst="rect">
            <a:avLst/>
          </a:prstGeom>
        </p:spPr>
      </p:pic>
      <p:sp>
        <p:nvSpPr>
          <p:cNvPr id="2" name="Rounded Rectangle 1"/>
          <p:cNvSpPr/>
          <p:nvPr/>
        </p:nvSpPr>
        <p:spPr>
          <a:xfrm>
            <a:off x="228600" y="2667000"/>
            <a:ext cx="2209800" cy="13716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NỘI DUNG BÀI HỌC</a:t>
            </a:r>
            <a:endParaRPr lang="en-US" sz="2400" dirty="0">
              <a:latin typeface="Times New Roman" panose="02020603050405020304" pitchFamily="18" charset="0"/>
              <a:cs typeface="Times New Roman" panose="02020603050405020304" pitchFamily="18" charset="0"/>
            </a:endParaRPr>
          </a:p>
        </p:txBody>
      </p:sp>
      <p:sp>
        <p:nvSpPr>
          <p:cNvPr id="3" name="Rounded Rectangle 2"/>
          <p:cNvSpPr/>
          <p:nvPr/>
        </p:nvSpPr>
        <p:spPr>
          <a:xfrm>
            <a:off x="4495800" y="304800"/>
            <a:ext cx="4343400" cy="13716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TÌNH HÌNH VIỆT NAM NỬA CUỐI TK XIX</a:t>
            </a:r>
            <a:endParaRPr lang="en-US" sz="2400" dirty="0">
              <a:latin typeface="Times New Roman" panose="02020603050405020304" pitchFamily="18" charset="0"/>
              <a:cs typeface="Times New Roman" panose="02020603050405020304" pitchFamily="18" charset="0"/>
            </a:endParaRPr>
          </a:p>
        </p:txBody>
      </p:sp>
      <p:sp>
        <p:nvSpPr>
          <p:cNvPr id="5" name="Rounded Rectangle 4"/>
          <p:cNvSpPr/>
          <p:nvPr/>
        </p:nvSpPr>
        <p:spPr>
          <a:xfrm>
            <a:off x="4495800" y="2667000"/>
            <a:ext cx="4343400" cy="13716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NHỮNG ĐỀ NGHỊ CẢI CÁCH </a:t>
            </a:r>
            <a:endParaRPr lang="en-US" sz="2400"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4482152" y="4762500"/>
            <a:ext cx="4343400" cy="13716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KẾT CỤC CỦA CÁC ĐỀ NGHỊ CẢI CÁCH</a:t>
            </a:r>
            <a:endParaRPr lang="en-US" sz="2400" dirty="0">
              <a:latin typeface="Times New Roman" panose="02020603050405020304" pitchFamily="18" charset="0"/>
              <a:cs typeface="Times New Roman" panose="02020603050405020304" pitchFamily="18" charset="0"/>
            </a:endParaRPr>
          </a:p>
        </p:txBody>
      </p:sp>
      <p:cxnSp>
        <p:nvCxnSpPr>
          <p:cNvPr id="8" name="Straight Arrow Connector 7"/>
          <p:cNvCxnSpPr>
            <a:endCxn id="3" idx="1"/>
          </p:cNvCxnSpPr>
          <p:nvPr/>
        </p:nvCxnSpPr>
        <p:spPr>
          <a:xfrm flipV="1">
            <a:off x="2438400" y="990600"/>
            <a:ext cx="2057400" cy="236220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0" name="Straight Arrow Connector 9"/>
          <p:cNvCxnSpPr>
            <a:stCxn id="2" idx="3"/>
            <a:endCxn id="5" idx="1"/>
          </p:cNvCxnSpPr>
          <p:nvPr/>
        </p:nvCxnSpPr>
        <p:spPr>
          <a:xfrm>
            <a:off x="2438400" y="3352800"/>
            <a:ext cx="2057400"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4" name="Straight Arrow Connector 13"/>
          <p:cNvCxnSpPr>
            <a:stCxn id="2" idx="3"/>
            <a:endCxn id="6" idx="1"/>
          </p:cNvCxnSpPr>
          <p:nvPr/>
        </p:nvCxnSpPr>
        <p:spPr>
          <a:xfrm>
            <a:off x="2438400" y="3352800"/>
            <a:ext cx="2043752" cy="209550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697930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648" y="12510"/>
            <a:ext cx="9144000" cy="6864824"/>
          </a:xfrm>
          <a:prstGeom prst="rect">
            <a:avLst/>
          </a:prstGeom>
        </p:spPr>
      </p:pic>
      <p:sp>
        <p:nvSpPr>
          <p:cNvPr id="6" name="TextBox 5"/>
          <p:cNvSpPr txBox="1"/>
          <p:nvPr/>
        </p:nvSpPr>
        <p:spPr>
          <a:xfrm>
            <a:off x="76200" y="228600"/>
            <a:ext cx="8763000" cy="954107"/>
          </a:xfrm>
          <a:prstGeom prst="rect">
            <a:avLst/>
          </a:prstGeom>
          <a:noFill/>
        </p:spPr>
        <p:txBody>
          <a:bodyPr wrap="square" rtlCol="0">
            <a:spAutoFit/>
          </a:bodyPr>
          <a:lstStyle/>
          <a:p>
            <a:r>
              <a:rPr lang="en-US" sz="2800" dirty="0">
                <a:solidFill>
                  <a:srgbClr val="0070C0"/>
                </a:solidFill>
                <a:latin typeface="Times New Roman" panose="02020603050405020304" pitchFamily="18" charset="0"/>
                <a:cs typeface="Times New Roman" panose="02020603050405020304" pitchFamily="18" charset="0"/>
              </a:rPr>
              <a:t>TÌNH HÌNH VIỆT NAM NỬA CUỐI TK XIX</a:t>
            </a:r>
          </a:p>
          <a:p>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800600" y="782597"/>
            <a:ext cx="6096000"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 CHÍNH TRỊ</a:t>
            </a:r>
            <a:endParaRPr lang="en-US" sz="2000" dirty="0">
              <a:latin typeface="Times New Roman" panose="02020603050405020304" pitchFamily="18" charset="0"/>
              <a:cs typeface="Times New Roman" panose="02020603050405020304" pitchFamily="18" charset="0"/>
            </a:endParaRPr>
          </a:p>
        </p:txBody>
      </p:sp>
      <p:sp>
        <p:nvSpPr>
          <p:cNvPr id="8" name="Rectangle 7"/>
          <p:cNvSpPr/>
          <p:nvPr/>
        </p:nvSpPr>
        <p:spPr>
          <a:xfrm>
            <a:off x="4800600" y="1362528"/>
            <a:ext cx="4572000" cy="1323439"/>
          </a:xfrm>
          <a:prstGeom prst="rect">
            <a:avLst/>
          </a:prstGeom>
        </p:spPr>
        <p:txBody>
          <a:bodyPr>
            <a:spAutoFit/>
          </a:bodyPr>
          <a:lstStyle/>
          <a:p>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Chính sách nội </a:t>
            </a:r>
            <a:r>
              <a:rPr lang="en-US" sz="2000" dirty="0">
                <a:latin typeface="Times New Roman" panose="02020603050405020304" pitchFamily="18" charset="0"/>
                <a:cs typeface="Times New Roman" panose="02020603050405020304" pitchFamily="18" charset="0"/>
              </a:rPr>
              <a:t>trị, ngoại giao lỗi thời, lạc hậu.</a:t>
            </a:r>
          </a:p>
          <a:p>
            <a:r>
              <a:rPr lang="en-US" sz="2000" dirty="0">
                <a:latin typeface="Times New Roman" panose="02020603050405020304" pitchFamily="18" charset="0"/>
                <a:cs typeface="Times New Roman" panose="02020603050405020304" pitchFamily="18" charset="0"/>
              </a:rPr>
              <a:t>+ Chính quyền từ trung ương đến địa phương mục  ruỗng.</a:t>
            </a:r>
          </a:p>
        </p:txBody>
      </p:sp>
      <p:sp>
        <p:nvSpPr>
          <p:cNvPr id="16" name="Oval Callout 15"/>
          <p:cNvSpPr/>
          <p:nvPr/>
        </p:nvSpPr>
        <p:spPr>
          <a:xfrm>
            <a:off x="266700" y="1182707"/>
            <a:ext cx="4191000" cy="2600123"/>
          </a:xfrm>
          <a:prstGeom prst="wedgeEllipse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Nêu những nét chính về tình hình Chính trị của Việt Nam giữa thế kỉ XIX?</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443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648" y="12510"/>
            <a:ext cx="9144000" cy="6864824"/>
          </a:xfrm>
          <a:prstGeom prst="rect">
            <a:avLst/>
          </a:prstGeom>
        </p:spPr>
      </p:pic>
      <p:sp>
        <p:nvSpPr>
          <p:cNvPr id="6" name="TextBox 5"/>
          <p:cNvSpPr txBox="1"/>
          <p:nvPr/>
        </p:nvSpPr>
        <p:spPr>
          <a:xfrm>
            <a:off x="76200" y="228600"/>
            <a:ext cx="8763000" cy="954107"/>
          </a:xfrm>
          <a:prstGeom prst="rect">
            <a:avLst/>
          </a:prstGeom>
          <a:noFill/>
        </p:spPr>
        <p:txBody>
          <a:bodyPr wrap="square" rtlCol="0">
            <a:spAutoFit/>
          </a:bodyPr>
          <a:lstStyle/>
          <a:p>
            <a:r>
              <a:rPr lang="en-US" sz="2800" dirty="0">
                <a:solidFill>
                  <a:srgbClr val="0070C0"/>
                </a:solidFill>
                <a:latin typeface="Times New Roman" panose="02020603050405020304" pitchFamily="18" charset="0"/>
                <a:cs typeface="Times New Roman" panose="02020603050405020304" pitchFamily="18" charset="0"/>
              </a:rPr>
              <a:t>TÌNH HÌNH VIỆT NAM NỬA CUỐI TK XIX</a:t>
            </a:r>
          </a:p>
          <a:p>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800600" y="782597"/>
            <a:ext cx="6096000"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 CHÍNH TRỊ</a:t>
            </a:r>
            <a:endParaRPr lang="en-US" sz="2000" dirty="0">
              <a:latin typeface="Times New Roman" panose="02020603050405020304" pitchFamily="18" charset="0"/>
              <a:cs typeface="Times New Roman" panose="02020603050405020304" pitchFamily="18" charset="0"/>
            </a:endParaRPr>
          </a:p>
        </p:txBody>
      </p:sp>
      <p:sp>
        <p:nvSpPr>
          <p:cNvPr id="8" name="Rectangle 7"/>
          <p:cNvSpPr/>
          <p:nvPr/>
        </p:nvSpPr>
        <p:spPr>
          <a:xfrm>
            <a:off x="4800600" y="1362528"/>
            <a:ext cx="4572000" cy="1323439"/>
          </a:xfrm>
          <a:prstGeom prst="rect">
            <a:avLst/>
          </a:prstGeom>
        </p:spPr>
        <p:txBody>
          <a:bodyPr>
            <a:spAutoFit/>
          </a:bodyPr>
          <a:lstStyle/>
          <a:p>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Chính sách nội </a:t>
            </a:r>
            <a:r>
              <a:rPr lang="en-US" sz="2000" dirty="0">
                <a:latin typeface="Times New Roman" panose="02020603050405020304" pitchFamily="18" charset="0"/>
                <a:cs typeface="Times New Roman" panose="02020603050405020304" pitchFamily="18" charset="0"/>
              </a:rPr>
              <a:t>trị, ngoại giao lỗi thời, lạc hậu.</a:t>
            </a:r>
          </a:p>
          <a:p>
            <a:r>
              <a:rPr lang="en-US" sz="2000" dirty="0">
                <a:latin typeface="Times New Roman" panose="02020603050405020304" pitchFamily="18" charset="0"/>
                <a:cs typeface="Times New Roman" panose="02020603050405020304" pitchFamily="18" charset="0"/>
              </a:rPr>
              <a:t>+ Chính quyền từ trung ương đến địa phương mục  ruỗng.</a:t>
            </a:r>
          </a:p>
        </p:txBody>
      </p:sp>
      <p:sp>
        <p:nvSpPr>
          <p:cNvPr id="9" name="TextBox 8"/>
          <p:cNvSpPr txBox="1"/>
          <p:nvPr/>
        </p:nvSpPr>
        <p:spPr>
          <a:xfrm>
            <a:off x="4800600" y="2763797"/>
            <a:ext cx="3048000"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 KINH TẾ</a:t>
            </a:r>
            <a:endParaRPr lang="en-US" sz="2000" dirty="0">
              <a:latin typeface="Times New Roman" panose="02020603050405020304" pitchFamily="18" charset="0"/>
              <a:cs typeface="Times New Roman" panose="02020603050405020304" pitchFamily="18" charset="0"/>
            </a:endParaRPr>
          </a:p>
        </p:txBody>
      </p:sp>
      <p:sp>
        <p:nvSpPr>
          <p:cNvPr id="10" name="Rectangle 9"/>
          <p:cNvSpPr/>
          <p:nvPr/>
        </p:nvSpPr>
        <p:spPr>
          <a:xfrm>
            <a:off x="4800600" y="3254765"/>
            <a:ext cx="4572000" cy="707886"/>
          </a:xfrm>
          <a:prstGeom prst="rect">
            <a:avLst/>
          </a:prstGeom>
        </p:spPr>
        <p:txBody>
          <a:bodyPr>
            <a:spAutoFit/>
          </a:bodyPr>
          <a:lstStyle/>
          <a:p>
            <a:r>
              <a:rPr lang="en-US" sz="2000" dirty="0">
                <a:latin typeface="Times New Roman" panose="02020603050405020304" pitchFamily="18" charset="0"/>
                <a:cs typeface="Times New Roman" panose="02020603050405020304" pitchFamily="18" charset="0"/>
              </a:rPr>
              <a:t>+ Nông, công, thương nghiệp bị đình trệ.</a:t>
            </a:r>
          </a:p>
          <a:p>
            <a:r>
              <a:rPr lang="en-US" sz="2000" dirty="0">
                <a:latin typeface="Times New Roman" panose="02020603050405020304" pitchFamily="18" charset="0"/>
                <a:cs typeface="Times New Roman" panose="02020603050405020304" pitchFamily="18" charset="0"/>
              </a:rPr>
              <a:t>+ Tài chính cạn kiệt.</a:t>
            </a:r>
          </a:p>
        </p:txBody>
      </p:sp>
      <p:sp>
        <p:nvSpPr>
          <p:cNvPr id="11" name="TextBox 10"/>
          <p:cNvSpPr txBox="1"/>
          <p:nvPr/>
        </p:nvSpPr>
        <p:spPr>
          <a:xfrm>
            <a:off x="4705065" y="4287716"/>
            <a:ext cx="3581400"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hlinkClick r:id="rId3" action="ppaction://hlinksldjump"/>
              </a:rPr>
              <a:t>* XÃ HỘI</a:t>
            </a:r>
            <a:endParaRPr lang="en-US" sz="2000" dirty="0">
              <a:latin typeface="Times New Roman" panose="02020603050405020304" pitchFamily="18" charset="0"/>
              <a:cs typeface="Times New Roman" panose="02020603050405020304" pitchFamily="18" charset="0"/>
            </a:endParaRPr>
          </a:p>
        </p:txBody>
      </p:sp>
      <p:sp>
        <p:nvSpPr>
          <p:cNvPr id="12" name="Rectangle 11"/>
          <p:cNvSpPr/>
          <p:nvPr/>
        </p:nvSpPr>
        <p:spPr>
          <a:xfrm>
            <a:off x="4800600" y="4706023"/>
            <a:ext cx="4572000" cy="1323439"/>
          </a:xfrm>
          <a:prstGeom prst="rect">
            <a:avLst/>
          </a:prstGeom>
        </p:spPr>
        <p:txBody>
          <a:bodyPr>
            <a:spAutoFit/>
          </a:bodyPr>
          <a:lstStyle/>
          <a:p>
            <a:r>
              <a:rPr lang="en-US" sz="2000" dirty="0">
                <a:latin typeface="Times New Roman" panose="02020603050405020304" pitchFamily="18" charset="0"/>
                <a:cs typeface="Times New Roman" panose="02020603050405020304" pitchFamily="18" charset="0"/>
              </a:rPr>
              <a:t>+ Đời sống nhân dân vô cùng cực khổ.</a:t>
            </a:r>
          </a:p>
          <a:p>
            <a:r>
              <a:rPr lang="en-US" sz="2000" dirty="0">
                <a:latin typeface="Times New Roman" panose="02020603050405020304" pitchFamily="18" charset="0"/>
                <a:cs typeface="Times New Roman" panose="02020603050405020304" pitchFamily="18" charset="0"/>
              </a:rPr>
              <a:t>+ Mâu thuẫn dân tộc và giai cấp diễn ra sâu sắc.</a:t>
            </a:r>
          </a:p>
          <a:p>
            <a:r>
              <a:rPr lang="en-US"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hlinkClick r:id="rId4" action="ppaction://hlinksldjump"/>
              </a:rPr>
              <a:t>Khởi nghĩa </a:t>
            </a:r>
            <a:r>
              <a:rPr lang="en-US" sz="2000" dirty="0">
                <a:latin typeface="Times New Roman" panose="02020603050405020304" pitchFamily="18" charset="0"/>
                <a:cs typeface="Times New Roman" panose="02020603050405020304" pitchFamily="18" charset="0"/>
              </a:rPr>
              <a:t>nông dân nổ ra ở nhiều nơi.</a:t>
            </a:r>
          </a:p>
        </p:txBody>
      </p:sp>
      <p:sp>
        <p:nvSpPr>
          <p:cNvPr id="16" name="Oval Callout 15"/>
          <p:cNvSpPr/>
          <p:nvPr/>
        </p:nvSpPr>
        <p:spPr>
          <a:xfrm>
            <a:off x="266700" y="1182707"/>
            <a:ext cx="4191000" cy="2600123"/>
          </a:xfrm>
          <a:prstGeom prst="wedgeEllipse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Những chính sách chính trị của nhà Nguyễn đã ảnh hưởng đến kinh tế như thế nào?</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807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anoi_pecheur"/>
          <p:cNvPicPr>
            <a:picLocks noChangeAspect="1" noChangeArrowheads="1"/>
          </p:cNvPicPr>
          <p:nvPr/>
        </p:nvPicPr>
        <p:blipFill>
          <a:blip r:embed="rId2">
            <a:lum bright="6000" contrast="18000"/>
            <a:extLst>
              <a:ext uri="{28A0092B-C50C-407E-A947-70E740481C1C}">
                <a14:useLocalDpi xmlns:a14="http://schemas.microsoft.com/office/drawing/2010/main" val="0"/>
              </a:ext>
            </a:extLst>
          </a:blip>
          <a:srcRect/>
          <a:stretch>
            <a:fillRect/>
          </a:stretch>
        </p:blipFill>
        <p:spPr bwMode="auto">
          <a:xfrm>
            <a:off x="-21609" y="152400"/>
            <a:ext cx="5334000" cy="4906963"/>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10" descr="types_de_coolies"/>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a:stretch>
            <a:fillRect/>
          </a:stretch>
        </p:blipFill>
        <p:spPr bwMode="auto">
          <a:xfrm>
            <a:off x="2272352" y="166048"/>
            <a:ext cx="6875060" cy="490696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43000" y="5715000"/>
            <a:ext cx="6172200" cy="461665"/>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Nông dân Việt Nam</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233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11&quot;/&gt;&lt;/object&gt;&lt;object type=&quot;3&quot; unique_id=&quot;10005&quot;&gt;&lt;property id=&quot;20148&quot; value=&quot;5&quot;/&gt;&lt;property id=&quot;20300&quot; value=&quot;Slide 2 - &amp;quot;Câu 1: Hà Nội trở thành một thành phố “nhượng địa” vào năm nào?&amp;quot;&quot;/&gt;&lt;property id=&quot;20307&quot; value=&quot;297&quot;/&gt;&lt;/object&gt;&lt;object type=&quot;3&quot; unique_id=&quot;10006&quot;&gt;&lt;property id=&quot;20148&quot; value=&quot;5&quot;/&gt;&lt;property id=&quot;20300&quot; value=&quot;Slide 3 - &amp;quot;Câu 2. Sau khi chiếm được Hà Nội, thực dân Pháp đã làm gì?&amp;quot;&quot;/&gt;&lt;property id=&quot;20307&quot; value=&quot;325&quot;/&gt;&lt;/object&gt;&lt;object type=&quot;3&quot; unique_id=&quot;10007&quot;&gt;&lt;property id=&quot;20148&quot; value=&quot;5&quot;/&gt;&lt;property id=&quot;20300&quot; value=&quot;Slide 4 - &amp;quot;Câu 3. “Vận động cải cách xã hội; đưa học sinh sang Nhật học tập…” là nội dung của phong trào nào?&amp;quot;&quot;/&gt;&lt;property id=&quot;20307&quot; value=&quot;326&quot;/&gt;&lt;/object&gt;&lt;object type=&quot;3&quot; unique_id=&quot;10008&quot;&gt;&lt;property id=&quot;20148&quot; value=&quot;5&quot;/&gt;&lt;property id=&quot;20300&quot; value=&quot;Slide 5&quot;/&gt;&lt;property id=&quot;20307&quot; value=&quot;313&quot;/&gt;&lt;/object&gt;&lt;object type=&quot;3&quot; unique_id=&quot;10009&quot;&gt;&lt;property id=&quot;20148&quot; value=&quot;5&quot;/&gt;&lt;property id=&quot;20300&quot; value=&quot;Slide 6&quot;/&gt;&lt;property id=&quot;20307&quot; value=&quot;312&quot;/&gt;&lt;/object&gt;&lt;object type=&quot;3&quot; unique_id=&quot;10010&quot;&gt;&lt;property id=&quot;20148&quot; value=&quot;5&quot;/&gt;&lt;property id=&quot;20300&quot; value=&quot;Slide 7&quot;/&gt;&lt;property id=&quot;20307&quot; value=&quot;314&quot;/&gt;&lt;/object&gt;&lt;object type=&quot;3&quot; unique_id=&quot;10011&quot;&gt;&lt;property id=&quot;20148&quot; value=&quot;5&quot;/&gt;&lt;property id=&quot;20300&quot; value=&quot;Slide 8&quot;/&gt;&lt;property id=&quot;20307&quot; value=&quot;329&quot;/&gt;&lt;/object&gt;&lt;object type=&quot;3&quot; unique_id=&quot;10012&quot;&gt;&lt;property id=&quot;20148&quot; value=&quot;5&quot;/&gt;&lt;property id=&quot;20300&quot; value=&quot;Slide 9&quot;/&gt;&lt;property id=&quot;20307&quot; value=&quot;324&quot;/&gt;&lt;/object&gt;&lt;object type=&quot;3&quot; unique_id=&quot;10013&quot;&gt;&lt;property id=&quot;20148&quot; value=&quot;5&quot;/&gt;&lt;property id=&quot;20300&quot; value=&quot;Slide 10&quot;/&gt;&lt;property id=&quot;20307&quot; value=&quot;332&quot;/&gt;&lt;/object&gt;&lt;object type=&quot;3&quot; unique_id=&quot;10014&quot;&gt;&lt;property id=&quot;20148&quot; value=&quot;5&quot;/&gt;&lt;property id=&quot;20300&quot; value=&quot;Slide 11&quot;/&gt;&lt;property id=&quot;20307&quot; value=&quot;323&quot;/&gt;&lt;/object&gt;&lt;object type=&quot;3&quot; unique_id=&quot;10015&quot;&gt;&lt;property id=&quot;20148&quot; value=&quot;5&quot;/&gt;&lt;property id=&quot;20300&quot; value=&quot;Slide 12&quot;/&gt;&lt;property id=&quot;20307&quot; value=&quot;315&quot;/&gt;&lt;/object&gt;&lt;object type=&quot;3&quot; unique_id=&quot;10016&quot;&gt;&lt;property id=&quot;20148&quot; value=&quot;5&quot;/&gt;&lt;property id=&quot;20300&quot; value=&quot;Slide 13&quot;/&gt;&lt;property id=&quot;20307&quot; value=&quot;316&quot;/&gt;&lt;/object&gt;&lt;object type=&quot;3&quot; unique_id=&quot;10017&quot;&gt;&lt;property id=&quot;20148&quot; value=&quot;5&quot;/&gt;&lt;property id=&quot;20300&quot; value=&quot;Slide 14&quot;/&gt;&lt;property id=&quot;20307&quot; value=&quot;317&quot;/&gt;&lt;/object&gt;&lt;object type=&quot;3&quot; unique_id=&quot;10018&quot;&gt;&lt;property id=&quot;20148&quot; value=&quot;5&quot;/&gt;&lt;property id=&quot;20300&quot; value=&quot;Slide 15&quot;/&gt;&lt;property id=&quot;20307&quot; value=&quot;318&quot;/&gt;&lt;/object&gt;&lt;object type=&quot;3&quot; unique_id=&quot;10019&quot;&gt;&lt;property id=&quot;20148&quot; value=&quot;5&quot;/&gt;&lt;property id=&quot;20300&quot; value=&quot;Slide 16&quot;/&gt;&lt;property id=&quot;20307&quot; value=&quot;319&quot;/&gt;&lt;/object&gt;&lt;object type=&quot;3&quot; unique_id=&quot;10020&quot;&gt;&lt;property id=&quot;20148&quot; value=&quot;5&quot;/&gt;&lt;property id=&quot;20300&quot; value=&quot;Slide 17&quot;/&gt;&lt;property id=&quot;20307&quot; value=&quot;320&quot;/&gt;&lt;/object&gt;&lt;object type=&quot;3&quot; unique_id=&quot;10021&quot;&gt;&lt;property id=&quot;20148&quot; value=&quot;5&quot;/&gt;&lt;property id=&quot;20300&quot; value=&quot;Slide 18&quot;/&gt;&lt;property id=&quot;20307&quot; value=&quot;328&quot;/&gt;&lt;/object&gt;&lt;object type=&quot;3&quot; unique_id=&quot;10022&quot;&gt;&lt;property id=&quot;20148&quot; value=&quot;5&quot;/&gt;&lt;property id=&quot;20300&quot; value=&quot;Slide 19&quot;/&gt;&lt;property id=&quot;20307&quot; value=&quot;321&quot;/&gt;&lt;/object&gt;&lt;object type=&quot;3&quot; unique_id=&quot;10023&quot;&gt;&lt;property id=&quot;20148&quot; value=&quot;5&quot;/&gt;&lt;property id=&quot;20300&quot; value=&quot;Slide 20&quot;/&gt;&lt;property id=&quot;20307&quot; value=&quot;331&quot;/&gt;&lt;/object&gt;&lt;object type=&quot;3&quot; unique_id=&quot;10024&quot;&gt;&lt;property id=&quot;20148&quot; value=&quot;5&quot;/&gt;&lt;property id=&quot;20300&quot; value=&quot;Slide 21&quot;/&gt;&lt;property id=&quot;20307&quot; value=&quot;330&quot;/&gt;&lt;/object&gt;&lt;object type=&quot;3&quot; unique_id=&quot;10025&quot;&gt;&lt;property id=&quot;20148&quot; value=&quot;5&quot;/&gt;&lt;property id=&quot;20300&quot; value=&quot;Slide 22&quot;/&gt;&lt;property id=&quot;20307&quot; value=&quot;327&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669</TotalTime>
  <Words>1211</Words>
  <Application>Microsoft Office PowerPoint</Application>
  <PresentationFormat>On-screen Show (4:3)</PresentationFormat>
  <Paragraphs>155</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Câu 1: Hà Nội trở thành một thành phố “nhượng địa” vào năm nào?</vt:lpstr>
      <vt:lpstr>Câu 2. Sau khi chiếm được Hà Nội, thực dân Pháp đã làm gì?</vt:lpstr>
      <vt:lpstr>Câu 3. “Vận động cải cách xã hội; đưa học sinh sang Nhật học tập…” là nội dung của phong trào nào?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Silk</dc:creator>
  <cp:lastModifiedBy>Administrator</cp:lastModifiedBy>
  <cp:revision>68</cp:revision>
  <dcterms:created xsi:type="dcterms:W3CDTF">2015-03-15T16:50:03Z</dcterms:created>
  <dcterms:modified xsi:type="dcterms:W3CDTF">2017-04-21T09:09:08Z</dcterms:modified>
</cp:coreProperties>
</file>